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16" r:id="rId6"/>
    <p:sldMasterId id="2147483740" r:id="rId7"/>
    <p:sldMasterId id="2147483761" r:id="rId8"/>
    <p:sldMasterId id="2147483778" r:id="rId9"/>
  </p:sldMasterIdLst>
  <p:notesMasterIdLst>
    <p:notesMasterId r:id="rId45"/>
  </p:notesMasterIdLst>
  <p:sldIdLst>
    <p:sldId id="260" r:id="rId10"/>
    <p:sldId id="261" r:id="rId11"/>
    <p:sldId id="277" r:id="rId12"/>
    <p:sldId id="263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300" r:id="rId26"/>
    <p:sldId id="297" r:id="rId27"/>
    <p:sldId id="275" r:id="rId28"/>
    <p:sldId id="303" r:id="rId29"/>
    <p:sldId id="304" r:id="rId30"/>
    <p:sldId id="298" r:id="rId31"/>
    <p:sldId id="299" r:id="rId32"/>
    <p:sldId id="278" r:id="rId33"/>
    <p:sldId id="305" r:id="rId34"/>
    <p:sldId id="306" r:id="rId35"/>
    <p:sldId id="307" r:id="rId36"/>
    <p:sldId id="308" r:id="rId37"/>
    <p:sldId id="309" r:id="rId38"/>
    <p:sldId id="302" r:id="rId39"/>
    <p:sldId id="281" r:id="rId40"/>
    <p:sldId id="282" r:id="rId41"/>
    <p:sldId id="283" r:id="rId42"/>
    <p:sldId id="284" r:id="rId43"/>
    <p:sldId id="301" r:id="rId44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FD69757-F153-4192-B62E-9293614E9DED}">
          <p14:sldIdLst>
            <p14:sldId id="260"/>
            <p14:sldId id="261"/>
          </p14:sldIdLst>
        </p14:section>
        <p14:section name="1-1" id="{665CB994-BEF7-4AD1-858B-BF5585410C1B}">
          <p14:sldIdLst>
            <p14:sldId id="277"/>
            <p14:sldId id="263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300"/>
          </p14:sldIdLst>
        </p14:section>
        <p14:section name="1-2" id="{9A4042BC-B181-4FD1-B12B-6DA06CDFFC51}">
          <p14:sldIdLst>
            <p14:sldId id="297"/>
            <p14:sldId id="275"/>
            <p14:sldId id="303"/>
            <p14:sldId id="304"/>
            <p14:sldId id="298"/>
            <p14:sldId id="299"/>
          </p14:sldIdLst>
        </p14:section>
        <p14:section name="1-3" id="{1ECD4A11-B70E-4A13-BBF0-A4ACC7C144FB}">
          <p14:sldIdLst>
            <p14:sldId id="278"/>
            <p14:sldId id="305"/>
            <p14:sldId id="306"/>
            <p14:sldId id="307"/>
            <p14:sldId id="308"/>
            <p14:sldId id="309"/>
            <p14:sldId id="302"/>
            <p14:sldId id="281"/>
            <p14:sldId id="282"/>
            <p14:sldId id="283"/>
            <p14:sldId id="284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0FF"/>
    <a:srgbClr val="008080"/>
    <a:srgbClr val="404040"/>
    <a:srgbClr val="8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CE1D4-EB86-46C6-95E7-2ABAA54CEF81}" type="datetimeFigureOut">
              <a:rPr lang="ko-KR" altLang="en-US" smtClean="0"/>
              <a:pPr/>
              <a:t>2022-06-05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2A216-7BA4-4A4F-8DAE-BEBF96D55E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9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57A5C-B0A2-4AA8-8D80-50F9735D04B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5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239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85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26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7514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95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753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35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165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822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41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856651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010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25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75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35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17378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12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932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630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52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6415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2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86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473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38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16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253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61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9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010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175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4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473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77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82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21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1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72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406E8E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92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623392" y="6313762"/>
            <a:ext cx="2784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b="1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000" dirty="0">
              <a:solidFill>
                <a:srgbClr val="1F497D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624418" y="1052514"/>
            <a:ext cx="10957983" cy="5113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01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37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7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3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799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27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680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166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55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92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72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022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567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079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그림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0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44451"/>
            <a:ext cx="98213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-26988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2284" y="1268414"/>
            <a:ext cx="10363200" cy="777875"/>
          </a:xfrm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lvl1pPr algn="ctr">
              <a:lnSpc>
                <a:spcPct val="90000"/>
              </a:lnSpc>
              <a:defRPr sz="5000">
                <a:solidFill>
                  <a:srgbClr val="274C6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71133" y="2492376"/>
            <a:ext cx="8534400" cy="555625"/>
          </a:xfrm>
          <a:ln w="28575" algn="ctr"/>
          <a:effectLst>
            <a:outerShdw dist="17961" dir="2700000" algn="ctr" rotWithShape="0">
              <a:schemeClr val="bg1"/>
            </a:outerShdw>
          </a:effectLst>
        </p:spPr>
        <p:txBody>
          <a:bodyPr tIns="118800" bIns="118800" anchorCtr="1">
            <a:spAutoFit/>
          </a:bodyPr>
          <a:lstStyle>
            <a:lvl1pPr marL="0" indent="0" algn="ctr">
              <a:lnSpc>
                <a:spcPct val="130000"/>
              </a:lnSpc>
              <a:spcBef>
                <a:spcPct val="50000"/>
              </a:spcBef>
              <a:buFontTx/>
              <a:buNone/>
              <a:defRPr sz="16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ea typeface="Arial"/>
              </a:defRPr>
            </a:lvl1pPr>
          </a:lstStyle>
          <a:p>
            <a:pPr defTabSz="457200" latinLnBrk="0"/>
            <a:r>
              <a:rPr lang="fr-FR"/>
              <a:t>© 2011, SNU CSE Biointelligence Lab., http://bi.snu.ac.kr</a:t>
            </a:r>
            <a:endParaRPr lang="en-US" dirty="0"/>
          </a:p>
        </p:txBody>
      </p:sp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23084" y="5244"/>
            <a:ext cx="1295361" cy="45155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5503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33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03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22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116418" y="44451"/>
            <a:ext cx="11465983" cy="6081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853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26CA9-51FC-564E-93E5-96C3E7D4332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60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6950A-7895-BA48-B229-0C34631DDC2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612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266825"/>
            <a:ext cx="10363200" cy="1809750"/>
          </a:xfrm>
          <a:prstGeom prst="roundRect">
            <a:avLst/>
          </a:prstGeom>
          <a:solidFill>
            <a:schemeClr val="tx2">
              <a:lumMod val="50000"/>
              <a:alpha val="82000"/>
            </a:schemeClr>
          </a:solidFill>
        </p:spPr>
        <p:txBody>
          <a:bodyPr anchor="ctr"/>
          <a:lstStyle>
            <a:lvl1pPr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318000"/>
            <a:ext cx="8534400" cy="13208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12103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83008" y="2750589"/>
            <a:ext cx="7580289" cy="658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 lIns="252000" rIns="180000" anchor="ctr">
            <a:normAutofit/>
          </a:bodyPr>
          <a:lstStyle>
            <a:lvl1pPr algn="l">
              <a:defRPr lang="ko-KR" altLang="en-US" sz="2400" b="1" kern="1200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 algn="l">
              <a:lnSpc>
                <a:spcPct val="120000"/>
              </a:lnSpc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753456" y="2739430"/>
            <a:ext cx="1172632" cy="669361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80000" rIns="180000" anchor="ctr"/>
          <a:lstStyle>
            <a:lvl1pPr marL="0" indent="0" algn="ctr">
              <a:buNone/>
              <a:defRPr lang="ko-KR" altLang="en-US" sz="2800" b="1" kern="12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08398020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맑은 고딕" pitchFamily="50" charset="-127"/>
              <a:buChar char="•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2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382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1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81355" y="2121432"/>
            <a:ext cx="11626524" cy="4414666"/>
          </a:xfrm>
          <a:prstGeom prst="roundRect">
            <a:avLst>
              <a:gd name="adj" fmla="val 3099"/>
            </a:avLst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/>
          <a:p>
            <a:pPr marL="180975" indent="-180975" fontAlgn="base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kumimoji="1" lang="ko-KR" altLang="en-US" sz="1200" b="1" dirty="0" err="1">
              <a:solidFill>
                <a:srgbClr val="1F497D">
                  <a:lumMod val="5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53516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2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6187755" y="2326201"/>
            <a:ext cx="572012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73575" y="2074151"/>
            <a:ext cx="5347939" cy="410400"/>
          </a:xfrm>
          <a:prstGeom prst="roundRect">
            <a:avLst>
              <a:gd name="adj" fmla="val 23630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4" y="2324098"/>
            <a:ext cx="5720861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6" y="2074153"/>
            <a:ext cx="5392616" cy="409575"/>
          </a:xfrm>
          <a:prstGeom prst="roundRect">
            <a:avLst>
              <a:gd name="adj" fmla="val 23644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5553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514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3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212925" y="2314575"/>
            <a:ext cx="376615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4388405" y="2074151"/>
            <a:ext cx="3411692" cy="410400"/>
          </a:xfrm>
          <a:prstGeom prst="roundRect">
            <a:avLst>
              <a:gd name="adj" fmla="val 25951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6" y="2312466"/>
            <a:ext cx="3766153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7" y="2074153"/>
            <a:ext cx="3411416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6"/>
          </p:nvPr>
        </p:nvSpPr>
        <p:spPr>
          <a:xfrm>
            <a:off x="8155470" y="2312466"/>
            <a:ext cx="3763969" cy="4212000"/>
          </a:xfrm>
          <a:prstGeom prst="roundRect">
            <a:avLst>
              <a:gd name="adj" fmla="val 4209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/>
            </a:lvl1pPr>
            <a:lvl2pPr marL="266700" indent="-85725">
              <a:spcBef>
                <a:spcPts val="300"/>
              </a:spcBef>
              <a:buFont typeface="Arial" panose="020B0604020202020204" pitchFamily="34" charset="0"/>
              <a:buChar char="-"/>
              <a:tabLst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8331609" y="2074152"/>
            <a:ext cx="3411692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소주제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51892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453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67278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85" y="96846"/>
            <a:ext cx="11539416" cy="49053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V="1">
            <a:off x="0" y="1"/>
            <a:ext cx="12192000" cy="62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438636" y="6574258"/>
            <a:ext cx="1727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8497848-2C08-4F0B-94E8-BA68C2479B37}" type="slidenum">
              <a:rPr kumimoji="1" lang="en-US" altLang="ko-KR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kumimoji="1" lang="en-US" altLang="ko-KR" sz="1200" dirty="0">
                <a:solidFill>
                  <a:prstClr val="black"/>
                </a:solidFill>
              </a:rPr>
              <a:t>/713</a:t>
            </a:r>
            <a:endParaRPr kumimoji="1"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563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35363" y="799642"/>
            <a:ext cx="11617291" cy="1189496"/>
          </a:xfrm>
          <a:prstGeom prst="rect">
            <a:avLst/>
          </a:prstGeom>
        </p:spPr>
        <p:txBody>
          <a:bodyPr tIns="0">
            <a:noAutofit/>
          </a:bodyPr>
          <a:lstStyle>
            <a:lvl1pPr marL="266700" marR="0" indent="-26670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>
                <a:srgbClr val="002060"/>
              </a:buClr>
              <a:buSzPct val="100000"/>
              <a:buFont typeface="Wingdings" pitchFamily="2" charset="2"/>
              <a:buBlip>
                <a:blip r:embed="rId2"/>
              </a:buBlip>
              <a:tabLst>
                <a:tab pos="361950" algn="l"/>
              </a:tabLst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6223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714375" indent="-1524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400">
                <a:latin typeface="맑은 고딕" pitchFamily="50" charset="-127"/>
                <a:ea typeface="맑은 고딕" pitchFamily="50" charset="-127"/>
              </a:defRPr>
            </a:lvl4pPr>
            <a:lvl5pPr marL="898525" indent="-144463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marL="266700" indent="-266700" eaLnBrk="0" latinLnBrk="0" hangingPunct="0">
              <a:lnSpc>
                <a:spcPct val="140000"/>
              </a:lnSpc>
              <a:buSzPct val="100000"/>
              <a:buBlip>
                <a:blip r:embed="rId2"/>
              </a:buBlip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첫째 수준</a:t>
            </a:r>
            <a:endParaRPr lang="en-US" altLang="ko-KR" b="1" kern="0" dirty="0">
              <a:solidFill>
                <a:srgbClr val="000000"/>
              </a:solidFill>
              <a:latin typeface="+mn-ea"/>
              <a:sym typeface="Wingdings" pitchFamily="2" charset="2"/>
            </a:endParaRP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9348" y="76529"/>
            <a:ext cx="11952651" cy="432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ko-KR" altLang="en-US" sz="28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8528"/>
            <a:ext cx="12192000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925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"/>
            <a:ext cx="10972800" cy="6889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48080"/>
            <a:ext cx="3860800" cy="309961"/>
          </a:xfrm>
          <a:prstGeom prst="rect">
            <a:avLst/>
          </a:prstGeom>
          <a:ln/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altLang="ko-KR">
                <a:solidFill>
                  <a:prstClr val="white"/>
                </a:solidFill>
              </a:rPr>
              <a:t>© 2011, SNU CSE Biointelligence Lab., http://bi.snu.ac.kr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074400" y="6572250"/>
            <a:ext cx="1117600" cy="285750"/>
          </a:xfrm>
          <a:prstGeom prst="rect">
            <a:avLst/>
          </a:prstGeom>
          <a:ln/>
        </p:spPr>
        <p:txBody>
          <a:bodyPr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2BD7BC-F3DC-4EB2-A4FE-CFF88F07A537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r>
              <a:rPr lang="en-US" altLang="ko-KR" dirty="0">
                <a:solidFill>
                  <a:prstClr val="white"/>
                </a:solidFill>
              </a:rPr>
              <a:t>/9</a:t>
            </a:r>
          </a:p>
        </p:txBody>
      </p:sp>
    </p:spTree>
    <p:extLst>
      <p:ext uri="{BB962C8B-B14F-4D97-AF65-F5344CB8AC3E}">
        <p14:creationId xmlns:p14="http://schemas.microsoft.com/office/powerpoint/2010/main" val="23132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72008"/>
            <a:ext cx="1185664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654067"/>
            <a:ext cx="12192000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97428"/>
            <a:ext cx="3860800" cy="260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 altLang="ko-KR" sz="1000" b="1">
                <a:solidFill>
                  <a:prstClr val="black">
                    <a:lumMod val="50000"/>
                    <a:lumOff val="50000"/>
                  </a:prstClr>
                </a:solidFill>
              </a:rPr>
              <a:t>© 2011, SNU CSE Biointelligence Lab., http://bi.snu.ac.kr</a:t>
            </a:r>
            <a:endParaRPr lang="ko-KR" altLang="en-US" sz="1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68341" y="6636967"/>
            <a:ext cx="28448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1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3C1DCE2-4D21-44AB-9453-C8AF4ED5D6B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/20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39349" y="764724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1"/>
              </a:buClr>
              <a:buFont typeface="맑은 고딕" pitchFamily="50" charset="-127"/>
              <a:buChar char="□"/>
              <a:defRPr sz="2000" b="1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0807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 dirty="0"/>
              <a:t>© 2011, SNU CSE Biointelligence Lab., http://bi.snu.ac.kr</a:t>
            </a: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AECB7B-11DC-4528-9C77-B4AF5777871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44439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0058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5205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113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" y="1268760"/>
            <a:ext cx="555853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68760"/>
            <a:ext cx="563422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135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268760"/>
            <a:ext cx="556861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0" y="1916832"/>
            <a:ext cx="5568619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1268760"/>
            <a:ext cx="564024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012" y="1916832"/>
            <a:ext cx="5640245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393047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490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1107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97029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4874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065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019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019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58613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68525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9.jpeg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10.jpeg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7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62.xml"/><Relationship Id="rId9" Type="http://schemas.microsoft.com/office/2007/relationships/hdphoto" Target="../media/hdphoto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50" y="6525345"/>
            <a:ext cx="3042636" cy="332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 dirty="0"/>
              <a:t>© 2017 </a:t>
            </a:r>
            <a:r>
              <a:rPr lang="ko-KR" altLang="en-US" dirty="0"/>
              <a:t>장교수의 딥러닝 </a:t>
            </a:r>
            <a:r>
              <a:rPr lang="en-US" altLang="ko-KR" dirty="0"/>
              <a:t>Chapter 1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5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1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52737"/>
            <a:ext cx="109728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31637" y="6356351"/>
            <a:ext cx="6048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648395" y="6356351"/>
            <a:ext cx="1934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5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0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>
            <a:lumMod val="50000"/>
          </a:schemeClr>
        </a:buClr>
        <a:buFont typeface="Wingdings" panose="05000000000000000000" pitchFamily="2" charset="2"/>
        <a:buChar char="v"/>
        <a:defRPr sz="2600" b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3" descr="01_main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0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" y="4"/>
            <a:ext cx="8556273" cy="7143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74499" y="4"/>
            <a:ext cx="355372" cy="714375"/>
          </a:xfrm>
          <a:prstGeom prst="rect">
            <a:avLst/>
          </a:prstGeom>
          <a:solidFill>
            <a:srgbClr val="1F5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8095" y="4"/>
            <a:ext cx="164019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30338" y="4"/>
            <a:ext cx="902100" cy="714375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29142" y="649482"/>
            <a:ext cx="2711541" cy="64896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97" y="214281"/>
            <a:ext cx="1877743" cy="2228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12605" y="65019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56" descr="#14-바닥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3214688"/>
            <a:ext cx="12192000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44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림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16417" y="44450"/>
            <a:ext cx="10972800" cy="579438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908050"/>
            <a:ext cx="11055349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5353051" y="6572250"/>
            <a:ext cx="1488016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- </a:t>
            </a:r>
            <a:fld id="{8C4D63D7-0C48-3D48-8BA7-A551C90D93EE}" type="slidenum">
              <a:rPr lang="en-US" altLang="ko-KR" sz="1000" smtClean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pPr algn="ctr"/>
              <a:t>‹#›</a:t>
            </a:fld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 -</a:t>
            </a:r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6524626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13549" y="6478786"/>
            <a:ext cx="1029545" cy="35889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9146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</p:sldLayoutIdLst>
  <p:hf hdr="0" ftr="0" dt="0"/>
  <p:txStyles>
    <p:titleStyle>
      <a:lvl1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HY헤드라인M" charset="0"/>
        </a:defRPr>
      </a:lvl1pPr>
      <a:lvl2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2pPr>
      <a:lvl3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3pPr>
      <a:lvl4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4pPr>
      <a:lvl5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5pPr>
      <a:lvl6pPr marL="4572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Blip>
          <a:blip r:embed="rId12"/>
        </a:buBlip>
        <a:defRPr kumimoji="1" sz="2400">
          <a:solidFill>
            <a:schemeClr val="tx1"/>
          </a:solidFill>
          <a:latin typeface="+mn-lt"/>
          <a:ea typeface="Arial"/>
          <a:cs typeface="Arial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Arial"/>
          <a:cs typeface="Arial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Arial"/>
          <a:cs typeface="Arial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Arial"/>
          <a:cs typeface="Arial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Arial"/>
          <a:cs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6"/>
          <p:cNvSpPr>
            <a:spLocks noChangeArrowheads="1"/>
          </p:cNvSpPr>
          <p:nvPr/>
        </p:nvSpPr>
        <p:spPr bwMode="black">
          <a:xfrm>
            <a:off x="4079775" y="6483426"/>
            <a:ext cx="3127229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355" tIns="33677" rIns="67355" bIns="33677">
            <a:spAutoFit/>
          </a:bodyPr>
          <a:lstStyle/>
          <a:p>
            <a:pPr defTabSz="6731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© 20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14</a:t>
            </a: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Software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Research Center, Samsung</a:t>
            </a:r>
            <a:endParaRPr lang="en-US" altLang="en-US" sz="1100" b="1" dirty="0">
              <a:solidFill>
                <a:prstClr val="white">
                  <a:lumMod val="65000"/>
                </a:prstClr>
              </a:solidFill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113063" y="6602071"/>
            <a:ext cx="1002740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7355" tIns="33677" rIns="67355" bIns="33677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2E963571-07F4-403C-B728-654AA7503A0C}" type="slidenum">
              <a:rPr lang="ko-KR" altLang="en-US" sz="1100" b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99065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7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5440" y="1268760"/>
            <a:ext cx="114808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 dirty="0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7328" y="6597352"/>
            <a:ext cx="5376597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8608" y="6597352"/>
            <a:ext cx="576064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  <a:ea typeface="굴림" charset="-127"/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5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+mn-lt"/>
          <a:ea typeface="ＭＳ Ｐゴシック" pitchFamily="-110" charset="-128"/>
          <a:cs typeface="Euphemia UCA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808000"/>
        </a:buClr>
        <a:buSzPct val="70000"/>
        <a:buFont typeface="Wingdings" charset="2"/>
        <a:buChar char="n"/>
        <a:defRPr sz="2800">
          <a:solidFill>
            <a:srgbClr val="00808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n"/>
        <a:defRPr sz="2400">
          <a:solidFill>
            <a:srgbClr val="4D4D4D"/>
          </a:solidFill>
          <a:latin typeface="+mn-lt"/>
          <a:ea typeface="ＭＳ Ｐゴシック" pitchFamily="-110" charset="-128"/>
        </a:defRPr>
      </a:lvl2pPr>
      <a:lvl3pPr marL="11430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99CC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fastcampus&amp;logNo=221029365132&amp;proxyReferer=https%3A%2F%2Fwww.google.com%2F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skim5892/AI_Expert_2022" TargetMode="External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rtificialintelligencemania.com/2018/07/02/the-best-programming-language-for-machine-learning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2012" y="702230"/>
            <a:ext cx="8640960" cy="2679351"/>
          </a:xfrm>
        </p:spPr>
        <p:txBody>
          <a:bodyPr>
            <a:noAutofit/>
          </a:bodyPr>
          <a:lstStyle/>
          <a:p>
            <a:pPr lvl="0">
              <a:lnSpc>
                <a:spcPct val="105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4576A3"/>
                </a:solidFill>
                <a:ea typeface="ＭＳ Ｐゴシック" pitchFamily="34" charset="-128"/>
              </a:rPr>
              <a:t>Lab 1: Basic</a:t>
            </a:r>
            <a:r>
              <a:rPr lang="ko-KR" altLang="en-US" dirty="0">
                <a:solidFill>
                  <a:srgbClr val="4576A3"/>
                </a:solidFill>
                <a:ea typeface="ＭＳ Ｐゴシック" pitchFamily="34" charset="-128"/>
              </a:rPr>
              <a:t> </a:t>
            </a:r>
            <a:r>
              <a:rPr lang="en-US" altLang="ko-KR" dirty="0">
                <a:solidFill>
                  <a:srgbClr val="4576A3"/>
                </a:solidFill>
                <a:ea typeface="ＭＳ Ｐゴシック" pitchFamily="34" charset="-128"/>
              </a:rPr>
              <a:t>Frameworks </a:t>
            </a:r>
            <a:br>
              <a:rPr lang="ko-KR" altLang="en-US" dirty="0">
                <a:solidFill>
                  <a:srgbClr val="4576A3"/>
                </a:solidFill>
                <a:ea typeface="ＭＳ Ｐゴシック" pitchFamily="34" charset="-128"/>
              </a:rPr>
            </a:br>
            <a:r>
              <a:rPr lang="en-US" altLang="ko-KR" sz="3200" dirty="0">
                <a:ea typeface="ＭＳ Ｐゴシック" pitchFamily="34" charset="-128"/>
              </a:rPr>
              <a:t> </a:t>
            </a:r>
            <a:br>
              <a:rPr lang="en-US" altLang="ko-KR" sz="3200" dirty="0"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&lt;</a:t>
            </a:r>
            <a:r>
              <a:rPr lang="ko-KR" altLang="en-US" sz="2400" dirty="0">
                <a:ea typeface="ＭＳ Ｐゴシック" pitchFamily="34" charset="-128"/>
              </a:rPr>
              <a:t>삼성 </a:t>
            </a:r>
            <a:r>
              <a:rPr lang="en-US" altLang="ko-KR" sz="2400" dirty="0">
                <a:ea typeface="ＭＳ Ｐゴシック" pitchFamily="34" charset="-128"/>
              </a:rPr>
              <a:t>AI</a:t>
            </a:r>
            <a:r>
              <a:rPr lang="ko-KR" altLang="en-US" sz="2400" dirty="0">
                <a:ea typeface="ＭＳ Ｐゴシック" pitchFamily="34" charset="-128"/>
              </a:rPr>
              <a:t>전문가 교육과정</a:t>
            </a:r>
            <a:r>
              <a:rPr lang="en-US" altLang="ko-KR" sz="2400" dirty="0">
                <a:ea typeface="ＭＳ Ｐゴシック" pitchFamily="34" charset="-128"/>
              </a:rPr>
              <a:t>&gt; </a:t>
            </a:r>
            <a:r>
              <a:rPr lang="ko-KR" altLang="en-US" sz="2400" dirty="0">
                <a:ea typeface="ＭＳ Ｐゴシック" pitchFamily="34" charset="-128"/>
              </a:rPr>
              <a:t>실습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서울대학교 </a:t>
            </a:r>
            <a:r>
              <a:rPr lang="ko-KR" altLang="en-US" sz="2400" dirty="0" err="1">
                <a:ea typeface="ＭＳ Ｐゴシック" pitchFamily="34" charset="-128"/>
              </a:rPr>
              <a:t>바이오지능</a:t>
            </a:r>
            <a:r>
              <a:rPr lang="ko-KR" altLang="en-US" sz="2400" dirty="0">
                <a:ea typeface="ＭＳ Ｐゴシック" pitchFamily="34" charset="-128"/>
              </a:rPr>
              <a:t> 연구실</a:t>
            </a:r>
            <a:r>
              <a:rPr lang="en-US" altLang="ko-KR" sz="2400" dirty="0">
                <a:ea typeface="ＭＳ Ｐゴシック" pitchFamily="34" charset="-128"/>
              </a:rPr>
              <a:t> (</a:t>
            </a:r>
            <a:r>
              <a:rPr lang="ko-KR" altLang="en-US" sz="2400" dirty="0" err="1">
                <a:ea typeface="ＭＳ Ｐゴシック" pitchFamily="34" charset="-128"/>
              </a:rPr>
              <a:t>장병탁</a:t>
            </a:r>
            <a:r>
              <a:rPr lang="ko-KR" altLang="en-US" sz="2400" dirty="0">
                <a:ea typeface="ＭＳ Ｐゴシック" pitchFamily="34" charset="-128"/>
              </a:rPr>
              <a:t> 교수</a:t>
            </a:r>
            <a:r>
              <a:rPr lang="en-US" altLang="ko-KR" sz="2400" dirty="0">
                <a:ea typeface="ＭＳ Ｐゴシック" pitchFamily="34" charset="-128"/>
              </a:rPr>
              <a:t>)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최원석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김윤성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2022.06.09</a:t>
            </a:r>
            <a:endParaRPr lang="en-US" altLang="ko-KR" sz="3600" dirty="0">
              <a:ea typeface="ＭＳ Ｐゴシック" pitchFamily="34" charset="-128"/>
            </a:endParaRPr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895600" y="3645503"/>
            <a:ext cx="6400800" cy="2754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2300" dirty="0" err="1">
                <a:solidFill>
                  <a:schemeClr val="tx1"/>
                </a:solidFill>
              </a:rPr>
              <a:t>Biointelligence</a:t>
            </a:r>
            <a:r>
              <a:rPr lang="en-US" altLang="ko-KR" sz="2300" dirty="0">
                <a:solidFill>
                  <a:schemeClr val="tx1"/>
                </a:solidFill>
              </a:rPr>
              <a:t> Laboratory</a:t>
            </a:r>
          </a:p>
          <a:p>
            <a:pPr>
              <a:lnSpc>
                <a:spcPct val="110000"/>
              </a:lnSpc>
            </a:pPr>
            <a:r>
              <a:rPr lang="en-US" altLang="ko-KR" sz="2300" dirty="0">
                <a:solidFill>
                  <a:schemeClr val="tx1"/>
                </a:solidFill>
              </a:rPr>
              <a:t>Dept. of Computer Science and Engineering</a:t>
            </a:r>
          </a:p>
          <a:p>
            <a:pPr>
              <a:lnSpc>
                <a:spcPct val="110000"/>
              </a:lnSpc>
            </a:pPr>
            <a:r>
              <a:rPr lang="en-US" altLang="ko-KR" sz="2300" dirty="0">
                <a:solidFill>
                  <a:schemeClr val="tx1"/>
                </a:solidFill>
              </a:rPr>
              <a:t>Seoul National University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0" y="5185274"/>
            <a:ext cx="899603" cy="92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38" y="5365632"/>
            <a:ext cx="940461" cy="7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49418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3D61C-0771-4317-A4B2-24A21946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 -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9D13EE-DA14-46E7-AFD1-7A677222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5638110" cy="5040560"/>
          </a:xfrm>
        </p:spPr>
        <p:txBody>
          <a:bodyPr/>
          <a:lstStyle/>
          <a:p>
            <a:r>
              <a:rPr lang="en-US" altLang="ko-KR" dirty="0"/>
              <a:t>Code cell</a:t>
            </a:r>
          </a:p>
          <a:p>
            <a:pPr lvl="1"/>
            <a:r>
              <a:rPr lang="ko-KR" altLang="en-US" dirty="0"/>
              <a:t>일반적인 파이썬 코딩 방식과 동일</a:t>
            </a:r>
            <a:endParaRPr lang="en-US" altLang="ko-KR" dirty="0"/>
          </a:p>
          <a:p>
            <a:pPr lvl="1"/>
            <a:r>
              <a:rPr lang="ko-KR" altLang="en-US" dirty="0"/>
              <a:t>각 셀은 한번에 실행할 단위를 뜻함</a:t>
            </a:r>
            <a:endParaRPr lang="en-US" altLang="ko-KR" dirty="0"/>
          </a:p>
          <a:p>
            <a:pPr lvl="1"/>
            <a:r>
              <a:rPr lang="ko-KR" altLang="en-US" dirty="0"/>
              <a:t>실행 이후에도 메모리는 유지되어 다른 셀 실행 시 영향을 줌</a:t>
            </a:r>
            <a:endParaRPr lang="en-US" altLang="ko-KR" dirty="0"/>
          </a:p>
          <a:p>
            <a:pPr lvl="2"/>
            <a:r>
              <a:rPr lang="ko-KR" altLang="en-US" dirty="0"/>
              <a:t>런타임 다시 시작 시 초기화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상단 메뉴의 런타임</a:t>
            </a:r>
            <a:endParaRPr lang="en-US" altLang="ko-KR" dirty="0"/>
          </a:p>
          <a:p>
            <a:pPr lvl="2"/>
            <a:r>
              <a:rPr lang="ko-KR" altLang="en-US" dirty="0"/>
              <a:t>실행 중인 셀 중단</a:t>
            </a:r>
            <a:endParaRPr lang="en-US" altLang="ko-KR" dirty="0"/>
          </a:p>
          <a:p>
            <a:pPr lvl="2"/>
            <a:r>
              <a:rPr lang="ko-KR" altLang="en-US" dirty="0"/>
              <a:t>런타임 다시 시작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CC2488-4653-425F-83AB-45603AB7C3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4739CA-6DC9-4663-A230-6569751B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861" y="1586097"/>
            <a:ext cx="4648522" cy="2670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A6D65A-8C3F-4348-87DA-304445B5D262}"/>
              </a:ext>
            </a:extLst>
          </p:cNvPr>
          <p:cNvSpPr/>
          <p:nvPr/>
        </p:nvSpPr>
        <p:spPr bwMode="auto">
          <a:xfrm>
            <a:off x="7066628" y="3089430"/>
            <a:ext cx="301842" cy="26633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422C51-0217-4411-81C1-5F823CC5C0BF}"/>
              </a:ext>
            </a:extLst>
          </p:cNvPr>
          <p:cNvSpPr/>
          <p:nvPr/>
        </p:nvSpPr>
        <p:spPr bwMode="auto">
          <a:xfrm>
            <a:off x="5747230" y="3071842"/>
            <a:ext cx="1260631" cy="5678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</a:pPr>
            <a:r>
              <a:rPr lang="ko-KR" altLang="en-US" sz="1400" dirty="0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실행</a:t>
            </a:r>
            <a:endParaRPr lang="en-US" altLang="ko-KR" sz="1400" dirty="0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  <a:p>
            <a:pPr algn="ctr" fontAlgn="base" latinLnBrk="0">
              <a:spcBef>
                <a:spcPct val="0"/>
              </a:spcBef>
            </a:pPr>
            <a:r>
              <a:rPr lang="en-US" altLang="ko-KR" sz="1400" dirty="0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(Ctrl + Enter)</a:t>
            </a:r>
            <a:endParaRPr lang="ko-KR" altLang="en-US" sz="1400" dirty="0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912FDB-1683-44D5-BCDA-26AD3ABFFE21}"/>
              </a:ext>
            </a:extLst>
          </p:cNvPr>
          <p:cNvSpPr/>
          <p:nvPr/>
        </p:nvSpPr>
        <p:spPr bwMode="auto">
          <a:xfrm>
            <a:off x="7066628" y="3924706"/>
            <a:ext cx="1145219" cy="26633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AD8920-EC28-44E1-8058-6CC95CD15C16}"/>
              </a:ext>
            </a:extLst>
          </p:cNvPr>
          <p:cNvSpPr/>
          <p:nvPr/>
        </p:nvSpPr>
        <p:spPr bwMode="auto">
          <a:xfrm>
            <a:off x="8351558" y="3856679"/>
            <a:ext cx="884600" cy="3859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</a:pPr>
            <a:r>
              <a:rPr lang="ko-KR" altLang="en-US" sz="1400" dirty="0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실행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67A98A-56A0-4922-A795-2E9D84DDBA2E}"/>
              </a:ext>
            </a:extLst>
          </p:cNvPr>
          <p:cNvSpPr/>
          <p:nvPr/>
        </p:nvSpPr>
        <p:spPr bwMode="auto">
          <a:xfrm>
            <a:off x="7066628" y="1693690"/>
            <a:ext cx="301842" cy="26633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3A15A6-F7EB-449F-8174-2FEFC8E216A5}"/>
              </a:ext>
            </a:extLst>
          </p:cNvPr>
          <p:cNvSpPr/>
          <p:nvPr/>
        </p:nvSpPr>
        <p:spPr bwMode="auto">
          <a:xfrm>
            <a:off x="6587233" y="1304466"/>
            <a:ext cx="1260631" cy="334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</a:pPr>
            <a:r>
              <a:rPr lang="ko-KR" altLang="en-US" sz="1400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실행 번호</a:t>
            </a:r>
            <a:endParaRPr lang="ko-KR" altLang="en-US" sz="1400" dirty="0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3A21A1-AEB0-4C64-B7D8-058391CC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61" y="4485170"/>
            <a:ext cx="3236981" cy="2151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4197A-7B18-4129-A814-87BC6AFEE6CE}"/>
              </a:ext>
            </a:extLst>
          </p:cNvPr>
          <p:cNvSpPr/>
          <p:nvPr/>
        </p:nvSpPr>
        <p:spPr bwMode="auto">
          <a:xfrm>
            <a:off x="8360436" y="4627081"/>
            <a:ext cx="455091" cy="234227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5B95FB-AE48-4A59-86C8-F086A7A423E3}"/>
              </a:ext>
            </a:extLst>
          </p:cNvPr>
          <p:cNvSpPr/>
          <p:nvPr/>
        </p:nvSpPr>
        <p:spPr bwMode="auto">
          <a:xfrm>
            <a:off x="8531970" y="5887710"/>
            <a:ext cx="1712871" cy="344414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9CFD8D-6F07-40FE-9D5B-CBED8D86C8D3}"/>
              </a:ext>
            </a:extLst>
          </p:cNvPr>
          <p:cNvSpPr/>
          <p:nvPr/>
        </p:nvSpPr>
        <p:spPr bwMode="auto">
          <a:xfrm>
            <a:off x="10395752" y="5672262"/>
            <a:ext cx="1260631" cy="5678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</a:pPr>
            <a:r>
              <a:rPr lang="ko-KR" altLang="en-US" sz="1400" dirty="0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실행 중단</a:t>
            </a:r>
            <a:endParaRPr lang="en-US" altLang="ko-KR" sz="1400" dirty="0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  <a:p>
            <a:pPr algn="ctr" fontAlgn="base" latinLnBrk="0">
              <a:spcBef>
                <a:spcPct val="0"/>
              </a:spcBef>
            </a:pPr>
            <a:r>
              <a:rPr lang="ko-KR" altLang="en-US" sz="1400" dirty="0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런타임 재시작</a:t>
            </a:r>
          </a:p>
        </p:txBody>
      </p:sp>
    </p:spTree>
    <p:extLst>
      <p:ext uri="{BB962C8B-B14F-4D97-AF65-F5344CB8AC3E}">
        <p14:creationId xmlns:p14="http://schemas.microsoft.com/office/powerpoint/2010/main" val="422310907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37FFF-3E12-4D87-9F82-B5C6703F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 -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A6915-FEE1-48C7-92A8-F19A3468E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080612"/>
            <a:ext cx="11480800" cy="5040560"/>
          </a:xfrm>
        </p:spPr>
        <p:txBody>
          <a:bodyPr/>
          <a:lstStyle/>
          <a:p>
            <a:r>
              <a:rPr lang="en-US" altLang="ko-KR" dirty="0"/>
              <a:t>Text cell</a:t>
            </a:r>
          </a:p>
          <a:p>
            <a:pPr lvl="1"/>
            <a:r>
              <a:rPr lang="ko-KR" altLang="en-US" dirty="0"/>
              <a:t>여러 줄 주석의 효과적인 시각화</a:t>
            </a:r>
            <a:endParaRPr lang="en-US" altLang="ko-KR" dirty="0"/>
          </a:p>
          <a:p>
            <a:pPr lvl="1"/>
            <a:r>
              <a:rPr lang="ko-KR" altLang="en-US" dirty="0"/>
              <a:t>마크다운</a:t>
            </a:r>
            <a:r>
              <a:rPr lang="en-US" altLang="ko-KR" dirty="0"/>
              <a:t>(Markdown) </a:t>
            </a:r>
            <a:r>
              <a:rPr lang="ko-KR" altLang="en-US" dirty="0"/>
              <a:t>문법</a:t>
            </a:r>
            <a:endParaRPr lang="en-US" altLang="ko-KR" dirty="0"/>
          </a:p>
          <a:p>
            <a:pPr lvl="1"/>
            <a:r>
              <a:rPr lang="ko-KR" altLang="en-US" dirty="0"/>
              <a:t>자동 목차 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BBEE53-073A-427B-9D43-5E08C545D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79734-98AD-4C3D-86D5-E1F591FA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3060543"/>
            <a:ext cx="11511200" cy="17719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8CDCCD-731C-4096-A971-D0B89E29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5098166"/>
            <a:ext cx="5422481" cy="1607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5F7B0A-6CE0-4908-B702-BC7D08B1448E}"/>
              </a:ext>
            </a:extLst>
          </p:cNvPr>
          <p:cNvSpPr/>
          <p:nvPr/>
        </p:nvSpPr>
        <p:spPr bwMode="auto">
          <a:xfrm>
            <a:off x="365760" y="5431158"/>
            <a:ext cx="628539" cy="26633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892653-344A-4FBC-A4E2-80D629597F7B}"/>
              </a:ext>
            </a:extLst>
          </p:cNvPr>
          <p:cNvSpPr/>
          <p:nvPr/>
        </p:nvSpPr>
        <p:spPr bwMode="auto">
          <a:xfrm>
            <a:off x="1205033" y="5405847"/>
            <a:ext cx="884600" cy="3859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</a:pPr>
            <a:r>
              <a:rPr lang="ko-KR" altLang="en-US" sz="1400" dirty="0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목차 생성</a:t>
            </a:r>
          </a:p>
        </p:txBody>
      </p:sp>
    </p:spTree>
    <p:extLst>
      <p:ext uri="{BB962C8B-B14F-4D97-AF65-F5344CB8AC3E}">
        <p14:creationId xmlns:p14="http://schemas.microsoft.com/office/powerpoint/2010/main" val="40900117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344F2-006C-413E-A796-0932958F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 -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7A7F1B-F11C-46B5-B267-BED36749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569768"/>
          </a:xfrm>
        </p:spPr>
        <p:txBody>
          <a:bodyPr/>
          <a:lstStyle/>
          <a:p>
            <a:r>
              <a:rPr lang="ko-KR" altLang="en-US" dirty="0"/>
              <a:t>단축키</a:t>
            </a:r>
            <a:endParaRPr lang="en-US" altLang="ko-KR" dirty="0"/>
          </a:p>
          <a:p>
            <a:pPr lvl="1"/>
            <a:r>
              <a:rPr lang="ko-KR" altLang="en-US" dirty="0"/>
              <a:t>대부분의 작업은 단축키로 실행 가능</a:t>
            </a:r>
            <a:endParaRPr lang="en-US" altLang="ko-KR" dirty="0"/>
          </a:p>
          <a:p>
            <a:pPr lvl="1"/>
            <a:r>
              <a:rPr lang="ko-KR" altLang="en-US" dirty="0"/>
              <a:t>단축키 설정 가능</a:t>
            </a:r>
            <a:endParaRPr lang="en-US" altLang="ko-KR" dirty="0"/>
          </a:p>
          <a:p>
            <a:pPr lvl="1"/>
            <a:r>
              <a:rPr lang="ko-KR" altLang="en-US" dirty="0"/>
              <a:t>단축키 설정화면 </a:t>
            </a:r>
            <a:r>
              <a:rPr lang="en-US" altLang="ko-KR" dirty="0"/>
              <a:t>– </a:t>
            </a:r>
            <a:r>
              <a:rPr lang="en-US" altLang="ko-KR" dirty="0" err="1"/>
              <a:t>Ctrl+M</a:t>
            </a:r>
            <a:r>
              <a:rPr lang="en-US" altLang="ko-KR" dirty="0"/>
              <a:t> H</a:t>
            </a:r>
          </a:p>
          <a:p>
            <a:pPr lvl="1"/>
            <a:r>
              <a:rPr lang="ko-KR" altLang="en-US" dirty="0"/>
              <a:t>유용한 단축키</a:t>
            </a:r>
            <a:endParaRPr lang="en-US" altLang="ko-KR" dirty="0"/>
          </a:p>
          <a:p>
            <a:pPr lvl="2"/>
            <a:r>
              <a:rPr lang="ko-KR" altLang="en-US" dirty="0"/>
              <a:t>코드 셀 생성 </a:t>
            </a:r>
            <a:r>
              <a:rPr lang="en-US" altLang="ko-KR" dirty="0"/>
              <a:t>– </a:t>
            </a:r>
            <a:r>
              <a:rPr lang="en-US" altLang="ko-KR" dirty="0" err="1"/>
              <a:t>Ctrl+M</a:t>
            </a:r>
            <a:r>
              <a:rPr lang="en-US" altLang="ko-KR" dirty="0"/>
              <a:t> A(B)</a:t>
            </a:r>
          </a:p>
          <a:p>
            <a:pPr lvl="2"/>
            <a:r>
              <a:rPr lang="ko-KR" altLang="en-US" dirty="0"/>
              <a:t>코드 셀 실행 </a:t>
            </a:r>
            <a:r>
              <a:rPr lang="en-US" altLang="ko-KR" dirty="0"/>
              <a:t>– </a:t>
            </a:r>
            <a:r>
              <a:rPr lang="en-US" altLang="ko-KR" dirty="0" err="1"/>
              <a:t>Ctrl+Enter</a:t>
            </a:r>
            <a:endParaRPr lang="en-US" altLang="ko-KR" dirty="0"/>
          </a:p>
          <a:p>
            <a:pPr lvl="2"/>
            <a:r>
              <a:rPr lang="ko-KR" altLang="en-US" dirty="0"/>
              <a:t>셀 삭제 </a:t>
            </a:r>
            <a:r>
              <a:rPr lang="en-US" altLang="ko-KR" dirty="0"/>
              <a:t>– </a:t>
            </a:r>
            <a:r>
              <a:rPr lang="en-US" altLang="ko-KR" dirty="0" err="1"/>
              <a:t>Ctrl+M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</a:p>
          <a:p>
            <a:pPr lvl="2"/>
            <a:r>
              <a:rPr lang="ko-KR" altLang="en-US" dirty="0"/>
              <a:t>실행중인 셀 중단 </a:t>
            </a:r>
            <a:r>
              <a:rPr lang="en-US" altLang="ko-KR" dirty="0"/>
              <a:t>– </a:t>
            </a:r>
            <a:r>
              <a:rPr lang="en-US" altLang="ko-KR" dirty="0" err="1"/>
              <a:t>Ctrl+M</a:t>
            </a:r>
            <a:r>
              <a:rPr lang="en-US" altLang="ko-KR" dirty="0"/>
              <a:t> I</a:t>
            </a:r>
          </a:p>
          <a:p>
            <a:pPr lvl="2"/>
            <a:r>
              <a:rPr lang="ko-KR" altLang="en-US" dirty="0"/>
              <a:t>런타임 다시 시작 </a:t>
            </a:r>
            <a:r>
              <a:rPr lang="en-US" altLang="ko-KR" dirty="0"/>
              <a:t>– </a:t>
            </a:r>
            <a:r>
              <a:rPr lang="en-US" altLang="ko-KR" dirty="0" err="1"/>
              <a:t>Ctrl+M</a:t>
            </a:r>
            <a:r>
              <a:rPr lang="en-US" altLang="ko-KR" dirty="0"/>
              <a:t> .</a:t>
            </a:r>
          </a:p>
          <a:p>
            <a:pPr lvl="2"/>
            <a:r>
              <a:rPr lang="ko-KR" altLang="en-US" dirty="0"/>
              <a:t>코드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r>
              <a:rPr lang="ko-KR" altLang="en-US" dirty="0"/>
              <a:t> 셀로 변환 </a:t>
            </a:r>
            <a:r>
              <a:rPr lang="en-US" altLang="ko-KR" dirty="0"/>
              <a:t>– </a:t>
            </a:r>
            <a:r>
              <a:rPr lang="en-US" altLang="ko-KR" dirty="0" err="1"/>
              <a:t>Ctrl+M</a:t>
            </a:r>
            <a:r>
              <a:rPr lang="en-US" altLang="ko-KR" dirty="0"/>
              <a:t> Y(M)</a:t>
            </a:r>
          </a:p>
          <a:p>
            <a:pPr lvl="2"/>
            <a:r>
              <a:rPr lang="ko-KR" altLang="en-US" dirty="0"/>
              <a:t>마지막 셀 작업 실행취소 </a:t>
            </a:r>
            <a:r>
              <a:rPr lang="en-US" altLang="ko-KR" dirty="0"/>
              <a:t>– </a:t>
            </a:r>
            <a:r>
              <a:rPr lang="en-US" altLang="ko-KR" dirty="0" err="1"/>
              <a:t>Ctrl+Shift+Z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3DDF3-F16B-43CD-A67F-F8B66CADC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10A58-A9D2-4E16-8296-2B3987D6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1" y="1412776"/>
            <a:ext cx="5279463" cy="39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96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ABEFB-C734-402B-8FDC-13BFA334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 -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46399-F1B4-48FF-BF92-585A91B2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436840"/>
          </a:xfrm>
        </p:spPr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ko-KR" altLang="en-US" dirty="0"/>
              <a:t>런타임 </a:t>
            </a:r>
            <a:r>
              <a:rPr lang="en-US" altLang="ko-KR" dirty="0"/>
              <a:t>-&gt; </a:t>
            </a:r>
            <a:r>
              <a:rPr lang="ko-KR" altLang="en-US" dirty="0"/>
              <a:t>런타임 유형 변경 </a:t>
            </a:r>
            <a:r>
              <a:rPr lang="en-US" altLang="ko-KR" dirty="0"/>
              <a:t>-&gt; </a:t>
            </a:r>
            <a:r>
              <a:rPr lang="ko-KR" altLang="en-US" dirty="0"/>
              <a:t>하드웨어 가속기를 </a:t>
            </a:r>
            <a:r>
              <a:rPr lang="en-US" altLang="ko-KR" dirty="0"/>
              <a:t>GPU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ko-KR" altLang="en-US" dirty="0"/>
              <a:t>유의사항 </a:t>
            </a:r>
            <a:r>
              <a:rPr lang="en-US" altLang="ko-KR" dirty="0"/>
              <a:t>– GPU</a:t>
            </a:r>
            <a:r>
              <a:rPr lang="ko-KR" altLang="en-US" dirty="0"/>
              <a:t>는 최대 </a:t>
            </a:r>
            <a:r>
              <a:rPr lang="en-US" altLang="ko-KR" dirty="0"/>
              <a:t>12</a:t>
            </a:r>
            <a:r>
              <a:rPr lang="ko-KR" altLang="en-US" dirty="0"/>
              <a:t>시간 실행을 지원</a:t>
            </a:r>
            <a:endParaRPr lang="en-US" altLang="ko-KR" dirty="0"/>
          </a:p>
          <a:p>
            <a:pPr lvl="2"/>
            <a:r>
              <a:rPr lang="en-US" altLang="ko-KR" dirty="0"/>
              <a:t>12</a:t>
            </a:r>
            <a:r>
              <a:rPr lang="ko-KR" altLang="en-US" dirty="0"/>
              <a:t>시간 실행 이후에는 런타임 재시작으로 </a:t>
            </a:r>
            <a:r>
              <a:rPr lang="en-US" altLang="ko-KR" dirty="0"/>
              <a:t>VM</a:t>
            </a:r>
            <a:r>
              <a:rPr lang="ko-KR" altLang="en-US" dirty="0"/>
              <a:t>을 교체해야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8026A-6A89-43EE-B69F-365F3012B8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3F6473-9C41-4F8E-8CEE-AE1C5502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68" y="3312739"/>
            <a:ext cx="4370600" cy="3284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AAF5CD-8200-4026-AB7E-462FFFD3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652" y="3312739"/>
            <a:ext cx="4158876" cy="3284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3F6203C-59EB-4068-A76D-D65841A5FC28}"/>
              </a:ext>
            </a:extLst>
          </p:cNvPr>
          <p:cNvSpPr/>
          <p:nvPr/>
        </p:nvSpPr>
        <p:spPr bwMode="auto">
          <a:xfrm>
            <a:off x="5657952" y="4705604"/>
            <a:ext cx="565212" cy="48827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4416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E5172-2498-4C2D-B87F-50861F11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 -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A284F-5689-4E57-8974-C65700C3C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 실행하기</a:t>
            </a:r>
            <a:endParaRPr lang="en-US" altLang="ko-KR" dirty="0"/>
          </a:p>
          <a:p>
            <a:pPr lvl="1"/>
            <a:r>
              <a:rPr lang="ko-KR" altLang="en-US" dirty="0"/>
              <a:t>코드 셀에 </a:t>
            </a:r>
            <a:r>
              <a:rPr lang="en-US" altLang="ko-KR" dirty="0"/>
              <a:t>!</a:t>
            </a:r>
            <a:r>
              <a:rPr lang="ko-KR" altLang="en-US" dirty="0"/>
              <a:t>를 붙이고 터미널 명령어를 입력하여 실행하면 터미널에서 실행하는 것과 같은 결과가 출력됨</a:t>
            </a:r>
            <a:endParaRPr lang="en-US" altLang="ko-KR" dirty="0"/>
          </a:p>
          <a:p>
            <a:pPr lvl="1"/>
            <a:r>
              <a:rPr lang="ko-KR" altLang="en-US" dirty="0"/>
              <a:t>예외로 </a:t>
            </a:r>
            <a:r>
              <a:rPr lang="en-US" altLang="ko-KR" dirty="0"/>
              <a:t>cd </a:t>
            </a:r>
            <a:r>
              <a:rPr lang="ko-KR" altLang="en-US" dirty="0"/>
              <a:t>명령어는 </a:t>
            </a:r>
            <a:r>
              <a:rPr lang="en-US" altLang="ko-KR" dirty="0"/>
              <a:t>%cd ‘/your/desired/path’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3172F-29CE-4842-9A42-C53BD2D271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CF59B5-EF47-4B78-BCE6-966EE8479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702" y="3195355"/>
            <a:ext cx="5093239" cy="3401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803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64EEF-A78B-49A2-9F7C-01A3E930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 -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7CB61-3836-42DE-AE69-D19EAAEA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 드라이브 연동</a:t>
            </a:r>
            <a:endParaRPr lang="en-US" altLang="ko-KR" dirty="0"/>
          </a:p>
          <a:p>
            <a:pPr lvl="1"/>
            <a:r>
              <a:rPr lang="ko-KR" altLang="en-US" dirty="0"/>
              <a:t>간단한 인증 절차 이후 구글 드라이브의 파일을 </a:t>
            </a:r>
            <a:r>
              <a:rPr lang="en-US" altLang="ko-KR" dirty="0" err="1"/>
              <a:t>Colab</a:t>
            </a:r>
            <a:r>
              <a:rPr lang="ko-KR" altLang="en-US" dirty="0"/>
              <a:t>에서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A5F77E-82E3-47F8-9F0B-3F431CA7F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E243A8-F7FD-4681-BFEC-52C16BAD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448408"/>
            <a:ext cx="4067572" cy="1519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9B8C08-B2CB-43E2-BCD4-CFF748C82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04" y="4760569"/>
            <a:ext cx="3238684" cy="1619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53C615-CEB8-4CE3-A01B-38289A702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854" y="2565492"/>
            <a:ext cx="6806648" cy="3580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6970ECC-DDD9-4E19-8F5F-CAC77C90D839}"/>
              </a:ext>
            </a:extLst>
          </p:cNvPr>
          <p:cNvSpPr/>
          <p:nvPr/>
        </p:nvSpPr>
        <p:spPr bwMode="auto">
          <a:xfrm>
            <a:off x="2182043" y="4162509"/>
            <a:ext cx="435006" cy="433033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B4ACAE6-3750-493D-93A3-2E78A342E611}"/>
              </a:ext>
            </a:extLst>
          </p:cNvPr>
          <p:cNvSpPr/>
          <p:nvPr/>
        </p:nvSpPr>
        <p:spPr bwMode="auto">
          <a:xfrm>
            <a:off x="4169567" y="5095784"/>
            <a:ext cx="523782" cy="452761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93F99B-8FBC-49F9-9071-819FF3DBBB33}"/>
              </a:ext>
            </a:extLst>
          </p:cNvPr>
          <p:cNvSpPr/>
          <p:nvPr/>
        </p:nvSpPr>
        <p:spPr bwMode="auto">
          <a:xfrm>
            <a:off x="6462943" y="2601932"/>
            <a:ext cx="816748" cy="30106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BA1BA3-A5A9-4E5F-8F59-39F4F9EF24F0}"/>
              </a:ext>
            </a:extLst>
          </p:cNvPr>
          <p:cNvSpPr/>
          <p:nvPr/>
        </p:nvSpPr>
        <p:spPr bwMode="auto">
          <a:xfrm>
            <a:off x="4953738" y="3487975"/>
            <a:ext cx="949911" cy="56912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E4C923-9D76-42BA-8006-2DDCB3E8189F}"/>
              </a:ext>
            </a:extLst>
          </p:cNvPr>
          <p:cNvSpPr/>
          <p:nvPr/>
        </p:nvSpPr>
        <p:spPr bwMode="auto">
          <a:xfrm>
            <a:off x="7521391" y="4917280"/>
            <a:ext cx="3291611" cy="1181679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33044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40EAA-9D84-400A-8C4A-83D27481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 -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CB44C-8683-4B5F-A7D0-F249471F7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50490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endParaRPr lang="en-US" altLang="ko-KR" dirty="0"/>
          </a:p>
          <a:p>
            <a:pPr lvl="1"/>
            <a:r>
              <a:rPr lang="ko-KR" altLang="en-US" dirty="0"/>
              <a:t>단일 </a:t>
            </a:r>
            <a:r>
              <a:rPr lang="en-US" altLang="ko-KR" dirty="0"/>
              <a:t>.</a:t>
            </a:r>
            <a:r>
              <a:rPr lang="en-US" altLang="ko-KR" dirty="0" err="1"/>
              <a:t>ipynb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/>
              <a:t>clone </a:t>
            </a:r>
            <a:r>
              <a:rPr lang="ko-KR" altLang="en-US" dirty="0"/>
              <a:t>하는 방법</a:t>
            </a:r>
          </a:p>
          <a:p>
            <a:pPr lvl="2"/>
            <a:r>
              <a:rPr lang="en-US" altLang="ko-KR" dirty="0"/>
              <a:t>https://github.com/~~~ </a:t>
            </a:r>
            <a:r>
              <a:rPr lang="ko-KR" altLang="en-US" dirty="0"/>
              <a:t>부분을 </a:t>
            </a:r>
            <a:r>
              <a:rPr lang="en-US" altLang="ko-KR" dirty="0"/>
              <a:t>https://colab.research.google.com/github/~~~ </a:t>
            </a:r>
            <a:r>
              <a:rPr lang="ko-KR" altLang="en-US" dirty="0"/>
              <a:t>로 교체</a:t>
            </a:r>
            <a:endParaRPr lang="en-US" altLang="ko-KR" dirty="0"/>
          </a:p>
          <a:p>
            <a:pPr lvl="2"/>
            <a:r>
              <a:rPr lang="ko-KR" altLang="en-US" dirty="0"/>
              <a:t>파일</a:t>
            </a:r>
            <a:r>
              <a:rPr lang="en-US" altLang="ko-KR" dirty="0"/>
              <a:t> -&gt; </a:t>
            </a:r>
            <a:r>
              <a:rPr lang="ko-KR" altLang="en-US" dirty="0"/>
              <a:t>드라이브에 사본 저장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전체 </a:t>
            </a:r>
            <a:r>
              <a:rPr lang="en-US" altLang="ko-KR" dirty="0"/>
              <a:t>repository cloning</a:t>
            </a:r>
          </a:p>
          <a:p>
            <a:pPr lvl="2"/>
            <a:r>
              <a:rPr lang="en-US" altLang="ko-KR" dirty="0"/>
              <a:t>!git clone </a:t>
            </a:r>
            <a:r>
              <a:rPr lang="en-US" altLang="ko-KR" dirty="0" err="1"/>
              <a:t>project.git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  <a:r>
              <a:rPr lang="ko-KR" altLang="en-US" dirty="0"/>
              <a:t>에 파일을 올리는 방법</a:t>
            </a:r>
          </a:p>
          <a:p>
            <a:pPr lvl="2"/>
            <a:r>
              <a:rPr lang="ko-KR" altLang="en-US" dirty="0"/>
              <a:t>파일 </a:t>
            </a:r>
            <a:r>
              <a:rPr lang="en-US" altLang="ko-KR" dirty="0"/>
              <a:t>- </a:t>
            </a:r>
            <a:r>
              <a:rPr lang="en-US" altLang="ko-KR" dirty="0" err="1"/>
              <a:t>Github</a:t>
            </a:r>
            <a:r>
              <a:rPr lang="ko-KR" altLang="en-US" dirty="0"/>
              <a:t>에 사본 저장 선택</a:t>
            </a:r>
            <a:endParaRPr lang="en-US" altLang="ko-KR" dirty="0"/>
          </a:p>
          <a:p>
            <a:pPr lvl="2"/>
            <a:r>
              <a:rPr lang="ko-KR" altLang="en-US" dirty="0"/>
              <a:t>저장소</a:t>
            </a:r>
            <a:r>
              <a:rPr lang="en-US" altLang="ko-KR" dirty="0"/>
              <a:t>, </a:t>
            </a:r>
            <a:r>
              <a:rPr lang="ko-KR" altLang="en-US" dirty="0" err="1"/>
              <a:t>브랜치</a:t>
            </a:r>
            <a:r>
              <a:rPr lang="en-US" altLang="ko-KR" dirty="0"/>
              <a:t>, </a:t>
            </a:r>
            <a:r>
              <a:rPr lang="ko-KR" altLang="en-US" dirty="0"/>
              <a:t>경로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4EDCC-BB21-42A0-9800-92BFEEBFD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B21C6-B1A2-41A9-A2AD-73DCECF84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199" y="4600539"/>
            <a:ext cx="4259441" cy="185279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EE14A1A-EC8B-4CBE-9AA3-B3FAC8E7BBB0}"/>
              </a:ext>
            </a:extLst>
          </p:cNvPr>
          <p:cNvSpPr/>
          <p:nvPr/>
        </p:nvSpPr>
        <p:spPr bwMode="auto">
          <a:xfrm rot="5400000">
            <a:off x="9881273" y="4018986"/>
            <a:ext cx="634135" cy="52897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5D5984-C461-495F-A352-6300C0DCA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10" y="1066910"/>
            <a:ext cx="2426260" cy="2709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37693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2F91-2AB6-47F7-AE55-47DA4400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tips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666B7-B362-4F42-93D6-D58BB5CD0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장시간 사용할 때의 </a:t>
            </a:r>
            <a:r>
              <a:rPr lang="en-US" altLang="ko-KR" dirty="0"/>
              <a:t>issue</a:t>
            </a:r>
            <a:r>
              <a:rPr lang="ko-KR" altLang="en-US" dirty="0"/>
              <a:t>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GPU </a:t>
            </a:r>
            <a:r>
              <a:rPr lang="ko-KR" altLang="en-US" dirty="0"/>
              <a:t>사용</a:t>
            </a:r>
            <a:r>
              <a:rPr lang="en-US" altLang="ko-KR" dirty="0"/>
              <a:t>/</a:t>
            </a:r>
            <a:r>
              <a:rPr lang="ko-KR" altLang="en-US" dirty="0" err="1"/>
              <a:t>미사용</a:t>
            </a:r>
            <a:r>
              <a:rPr lang="ko-KR" altLang="en-US" dirty="0"/>
              <a:t> 관계없이 최대 </a:t>
            </a:r>
            <a:r>
              <a:rPr lang="en-US" altLang="ko-KR" dirty="0"/>
              <a:t>12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ko-KR" altLang="en-US" dirty="0"/>
              <a:t>아무것도 안 하는 </a:t>
            </a:r>
            <a:r>
              <a:rPr lang="en-US" altLang="ko-KR" dirty="0"/>
              <a:t>idle </a:t>
            </a:r>
            <a:r>
              <a:rPr lang="ko-KR" altLang="en-US" dirty="0"/>
              <a:t>상태 돌입 이후 </a:t>
            </a:r>
            <a:r>
              <a:rPr lang="en-US" altLang="ko-KR" dirty="0"/>
              <a:t>90</a:t>
            </a:r>
            <a:r>
              <a:rPr lang="ko-KR" altLang="en-US" dirty="0"/>
              <a:t>분에 런타임 자동으로 </a:t>
            </a:r>
            <a:r>
              <a:rPr lang="en-US" altLang="ko-KR" dirty="0"/>
              <a:t>shutdown</a:t>
            </a:r>
          </a:p>
          <a:p>
            <a:pPr lvl="2"/>
            <a:r>
              <a:rPr lang="en-US" altLang="ko-KR" dirty="0"/>
              <a:t>Shutdown </a:t>
            </a:r>
            <a:r>
              <a:rPr lang="ko-KR" altLang="en-US" dirty="0"/>
              <a:t>전에 창을 끄고 다시 켜도 런타임은 유지됨</a:t>
            </a:r>
            <a:endParaRPr lang="en-US" altLang="ko-KR" dirty="0"/>
          </a:p>
          <a:p>
            <a:pPr lvl="1"/>
            <a:r>
              <a:rPr lang="ko-KR" altLang="en-US" dirty="0"/>
              <a:t>동시에 최대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notebook </a:t>
            </a:r>
            <a:r>
              <a:rPr lang="ko-KR" altLang="en-US" dirty="0"/>
              <a:t>가동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20886E-E1E1-433F-B727-52882BDD0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C91D5-8100-493D-871A-CACE17B5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27" y="1938615"/>
            <a:ext cx="8396746" cy="1781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67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EECDC08-23AD-4459-9A34-E68FBDCC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, </a:t>
            </a:r>
            <a:r>
              <a:rPr lang="en-US" altLang="ko-KR" dirty="0" err="1"/>
              <a:t>Pytorch</a:t>
            </a:r>
            <a:r>
              <a:rPr lang="en-US" altLang="ko-KR" dirty="0"/>
              <a:t> tensor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AA2745-883B-4ED7-B21B-00ECC2800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D8FD0-9858-43BA-AE46-1D9625DBD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026" name="Picture 2" descr="numpyì ëí ì´ë¯¸ì§ ê²ìê²°ê³¼">
            <a:extLst>
              <a:ext uri="{FF2B5EF4-FFF2-40B4-BE49-F238E27FC236}">
                <a16:creationId xmlns:a16="http://schemas.microsoft.com/office/drawing/2014/main" id="{7A3B4D00-F019-40D8-839B-B32096D6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23" y="828136"/>
            <a:ext cx="4157154" cy="415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1179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A4B3064-F47D-4B42-93F9-4CD97FCA7A49}"/>
              </a:ext>
            </a:extLst>
          </p:cNvPr>
          <p:cNvSpPr/>
          <p:nvPr/>
        </p:nvSpPr>
        <p:spPr bwMode="auto">
          <a:xfrm>
            <a:off x="2115418" y="2807809"/>
            <a:ext cx="257452" cy="148455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 fontScale="85000" lnSpcReduction="20000"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ECD57D-0FA6-4184-8BEC-0716D78C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077F4-D1AF-4D50-A3B0-F8655142C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436840"/>
          </a:xfrm>
        </p:spPr>
        <p:txBody>
          <a:bodyPr>
            <a:norm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– Object classification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Rule-based system</a:t>
            </a:r>
          </a:p>
          <a:p>
            <a:pPr lvl="1"/>
            <a:r>
              <a:rPr lang="en-US" altLang="ko-KR" dirty="0"/>
              <a:t>Computer vision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Machine Learning</a:t>
            </a:r>
          </a:p>
          <a:p>
            <a:pPr lvl="2"/>
            <a:r>
              <a:rPr lang="en-US" altLang="ko-KR" dirty="0"/>
              <a:t>Function approximation</a:t>
            </a:r>
          </a:p>
          <a:p>
            <a:pPr lvl="2"/>
            <a:r>
              <a:rPr lang="en-US" altLang="ko-KR" dirty="0"/>
              <a:t>Generalization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4A7BFA-FAC6-4AE5-804C-B75AA9DF8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7437D58-EDAF-4C41-B0C1-E07CCA0F1674}"/>
              </a:ext>
            </a:extLst>
          </p:cNvPr>
          <p:cNvSpPr/>
          <p:nvPr/>
        </p:nvSpPr>
        <p:spPr bwMode="auto">
          <a:xfrm>
            <a:off x="9552373" y="2643572"/>
            <a:ext cx="1083076" cy="426128"/>
          </a:xfrm>
          <a:prstGeom prst="rightArrow">
            <a:avLst/>
          </a:prstGeom>
          <a:solidFill>
            <a:schemeClr val="tx2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 lnSpcReduction="10000"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D899F-1D69-4B77-8046-E1D8BEB7B15C}"/>
              </a:ext>
            </a:extLst>
          </p:cNvPr>
          <p:cNvSpPr txBox="1"/>
          <p:nvPr/>
        </p:nvSpPr>
        <p:spPr>
          <a:xfrm>
            <a:off x="10951977" y="2512958"/>
            <a:ext cx="5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2</a:t>
            </a:r>
            <a:endParaRPr lang="ko-KR" altLang="en-US" sz="40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CBB928F-8D0C-49BD-A3A8-19446CD95AF9}"/>
              </a:ext>
            </a:extLst>
          </p:cNvPr>
          <p:cNvSpPr/>
          <p:nvPr/>
        </p:nvSpPr>
        <p:spPr bwMode="auto">
          <a:xfrm>
            <a:off x="4323425" y="2643572"/>
            <a:ext cx="1083076" cy="426128"/>
          </a:xfrm>
          <a:prstGeom prst="rightArrow">
            <a:avLst/>
          </a:prstGeom>
          <a:solidFill>
            <a:schemeClr val="tx2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 lnSpcReduction="10000"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666D2A-EBEB-4B2C-9EFC-4B475597E451}"/>
              </a:ext>
            </a:extLst>
          </p:cNvPr>
          <p:cNvSpPr/>
          <p:nvPr/>
        </p:nvSpPr>
        <p:spPr bwMode="auto">
          <a:xfrm>
            <a:off x="5630568" y="2235199"/>
            <a:ext cx="3664353" cy="1145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2000" b="1" dirty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?????</a:t>
            </a:r>
            <a:endParaRPr lang="ko-KR" altLang="en-US" sz="2000" b="1" dirty="0" err="1">
              <a:solidFill>
                <a:schemeClr val="bg1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F1DF52B7-373E-40AF-AB62-9984757A1F7A}"/>
              </a:ext>
            </a:extLst>
          </p:cNvPr>
          <p:cNvSpPr/>
          <p:nvPr/>
        </p:nvSpPr>
        <p:spPr bwMode="auto">
          <a:xfrm>
            <a:off x="2372870" y="2046907"/>
            <a:ext cx="1634028" cy="1521804"/>
          </a:xfrm>
          <a:prstGeom prst="cube">
            <a:avLst>
              <a:gd name="adj" fmla="val 8929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28 x 28 x 1</a:t>
            </a: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30" name="Picture 6" descr="mnist 2 ì´ë¯¸ì§ ê²ìê²°ê³¼">
            <a:extLst>
              <a:ext uri="{FF2B5EF4-FFF2-40B4-BE49-F238E27FC236}">
                <a16:creationId xmlns:a16="http://schemas.microsoft.com/office/drawing/2014/main" id="{56C8AECE-5A54-4386-AC20-4E409041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8" y="1953087"/>
            <a:ext cx="1785301" cy="17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8541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7CA3F-5EE3-4B73-ACC7-300A313F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FFD173-6DBA-4C5C-A1E7-5FAAB7C9F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Numpy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Pytorch</a:t>
            </a:r>
            <a:r>
              <a:rPr lang="en-US" altLang="ko-KR" dirty="0"/>
              <a:t> basics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6364-C7D2-40E4-9541-6D1A298B8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94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DBC0-6700-46FE-8680-51B4B662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C6E8FE-EB7C-40AF-A433-048B3B9E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As a function approximator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DC43CC-416B-41DF-9512-1CB102A595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E990FAD-F854-433C-9D74-CE6352FD8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95" y="1970017"/>
            <a:ext cx="4544564" cy="3138511"/>
          </a:xfrm>
          <a:prstGeom prst="rect">
            <a:avLst/>
          </a:prstGeom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CB7582E7-DF89-4F2E-894A-D2C9656F3601}"/>
              </a:ext>
            </a:extLst>
          </p:cNvPr>
          <p:cNvSpPr/>
          <p:nvPr/>
        </p:nvSpPr>
        <p:spPr bwMode="auto">
          <a:xfrm>
            <a:off x="5923857" y="5231627"/>
            <a:ext cx="523783" cy="692459"/>
          </a:xfrm>
          <a:prstGeom prst="downArrow">
            <a:avLst/>
          </a:prstGeom>
          <a:solidFill>
            <a:schemeClr val="tx2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7FB888-1CF1-453D-99C3-09D51D27479F}"/>
              </a:ext>
            </a:extLst>
          </p:cNvPr>
          <p:cNvSpPr txBox="1"/>
          <p:nvPr/>
        </p:nvSpPr>
        <p:spPr>
          <a:xfrm>
            <a:off x="3329928" y="5933110"/>
            <a:ext cx="51878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Output: [10] </a:t>
            </a:r>
            <a:r>
              <a:rPr lang="en-US" altLang="ko-KR" sz="2500" b="1" dirty="0"/>
              <a:t>tensor</a:t>
            </a:r>
          </a:p>
          <a:p>
            <a:r>
              <a:rPr lang="en-US" altLang="ko-KR" sz="2000" dirty="0"/>
              <a:t> [0.5, 0.8, 0.2, </a:t>
            </a:r>
            <a:r>
              <a:rPr lang="en-US" altLang="ko-KR" sz="2000" b="1" dirty="0"/>
              <a:t>1.0</a:t>
            </a:r>
            <a:r>
              <a:rPr lang="en-US" altLang="ko-KR" sz="2000" dirty="0"/>
              <a:t>, 0.4, 0.6, </a:t>
            </a:r>
            <a:r>
              <a:rPr lang="en-US" altLang="ko-KR" sz="2000" b="1" dirty="0"/>
              <a:t>1.0</a:t>
            </a:r>
            <a:r>
              <a:rPr lang="en-US" altLang="ko-KR" sz="2000" dirty="0"/>
              <a:t>, 0.0, 0.2, 0.1]</a:t>
            </a:r>
            <a:endParaRPr lang="ko-KR" altLang="en-US" sz="2000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54EAB800-A323-4361-ACA5-BA3AE9C61463}"/>
              </a:ext>
            </a:extLst>
          </p:cNvPr>
          <p:cNvSpPr/>
          <p:nvPr/>
        </p:nvSpPr>
        <p:spPr bwMode="auto">
          <a:xfrm flipH="1">
            <a:off x="7689955" y="3326208"/>
            <a:ext cx="1083076" cy="426128"/>
          </a:xfrm>
          <a:prstGeom prst="rightArrow">
            <a:avLst/>
          </a:prstGeom>
          <a:solidFill>
            <a:schemeClr val="tx2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 lnSpcReduction="10000"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058" name="Picture 10" descr="function ì´ë¯¸ì§ ê²ìê²°ê³¼">
            <a:extLst>
              <a:ext uri="{FF2B5EF4-FFF2-40B4-BE49-F238E27FC236}">
                <a16:creationId xmlns:a16="http://schemas.microsoft.com/office/drawing/2014/main" id="{280391D8-F1C4-4DD0-A851-3B8B4795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77" y="1106588"/>
            <a:ext cx="2778443" cy="274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151B8F-0371-4E48-9655-05CB40325F9E}"/>
              </a:ext>
            </a:extLst>
          </p:cNvPr>
          <p:cNvSpPr txBox="1"/>
          <p:nvPr/>
        </p:nvSpPr>
        <p:spPr>
          <a:xfrm>
            <a:off x="7980438" y="3876000"/>
            <a:ext cx="31370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Label:</a:t>
            </a:r>
          </a:p>
          <a:p>
            <a:r>
              <a:rPr lang="en-US" altLang="ko-KR" sz="2000" dirty="0"/>
              <a:t> [0, 0, 1, 0, 0, 0, 0, 0, 0, 0]</a:t>
            </a:r>
            <a:endParaRPr lang="ko-KR" altLang="en-US" sz="2000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D3A15494-0B9E-49F3-A65E-C7732DDE6022}"/>
              </a:ext>
            </a:extLst>
          </p:cNvPr>
          <p:cNvSpPr/>
          <p:nvPr/>
        </p:nvSpPr>
        <p:spPr bwMode="auto">
          <a:xfrm>
            <a:off x="1741730" y="3429000"/>
            <a:ext cx="1083076" cy="426128"/>
          </a:xfrm>
          <a:prstGeom prst="rightArrow">
            <a:avLst/>
          </a:prstGeom>
          <a:solidFill>
            <a:schemeClr val="tx2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 lnSpcReduction="10000"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F1CFAF35-D26F-4612-B307-C3D33761FA4C}"/>
              </a:ext>
            </a:extLst>
          </p:cNvPr>
          <p:cNvSpPr/>
          <p:nvPr/>
        </p:nvSpPr>
        <p:spPr bwMode="auto">
          <a:xfrm>
            <a:off x="335360" y="3083657"/>
            <a:ext cx="1199172" cy="1116814"/>
          </a:xfrm>
          <a:prstGeom prst="cube">
            <a:avLst>
              <a:gd name="adj" fmla="val 8929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28 x 28 x 1</a:t>
            </a: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C23501-F4BA-4C32-9071-920B07576B30}"/>
              </a:ext>
            </a:extLst>
          </p:cNvPr>
          <p:cNvSpPr txBox="1"/>
          <p:nvPr/>
        </p:nvSpPr>
        <p:spPr>
          <a:xfrm>
            <a:off x="262511" y="4308304"/>
            <a:ext cx="2796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Input: </a:t>
            </a:r>
          </a:p>
          <a:p>
            <a:r>
              <a:rPr lang="en-US" altLang="ko-KR" sz="2500" dirty="0"/>
              <a:t> [28, 28, 1] </a:t>
            </a:r>
            <a:r>
              <a:rPr lang="en-US" altLang="ko-KR" sz="2500" b="1" dirty="0"/>
              <a:t>tensor</a:t>
            </a:r>
          </a:p>
        </p:txBody>
      </p:sp>
    </p:spTree>
    <p:extLst>
      <p:ext uri="{BB962C8B-B14F-4D97-AF65-F5344CB8AC3E}">
        <p14:creationId xmlns:p14="http://schemas.microsoft.com/office/powerpoint/2010/main" val="32352684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8837D-1504-47B0-9764-4BFE50CB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07FA1-F2D4-4A2F-9207-158CC1B2D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Tensor?</a:t>
            </a:r>
          </a:p>
          <a:p>
            <a:pPr lvl="1"/>
            <a:r>
              <a:rPr lang="en-US" altLang="ko-KR" dirty="0"/>
              <a:t>Multi-dimension array (vector, matrix)</a:t>
            </a:r>
          </a:p>
          <a:p>
            <a:pPr lvl="1"/>
            <a:r>
              <a:rPr lang="ko-KR" altLang="en-US" dirty="0"/>
              <a:t>특별한 케이스가 아니라면</a:t>
            </a:r>
            <a:r>
              <a:rPr lang="en-US" altLang="ko-KR" dirty="0"/>
              <a:t>, </a:t>
            </a:r>
            <a:r>
              <a:rPr lang="ko-KR" altLang="en-US" dirty="0"/>
              <a:t>딥러닝 프레임워크는 </a:t>
            </a:r>
            <a:endParaRPr lang="en-US" altLang="ko-KR" dirty="0"/>
          </a:p>
          <a:p>
            <a:pPr lvl="2"/>
            <a:r>
              <a:rPr lang="en-US" altLang="ko-KR" dirty="0"/>
              <a:t>tensor </a:t>
            </a:r>
            <a:r>
              <a:rPr lang="ko-KR" altLang="en-US" dirty="0"/>
              <a:t>형태의 입력과 </a:t>
            </a:r>
            <a:endParaRPr lang="en-US" altLang="ko-KR" dirty="0"/>
          </a:p>
          <a:p>
            <a:pPr lvl="2"/>
            <a:r>
              <a:rPr lang="en-US" altLang="ko-KR" dirty="0"/>
              <a:t>tensor </a:t>
            </a:r>
            <a:r>
              <a:rPr lang="ko-KR" altLang="en-US" dirty="0"/>
              <a:t>형태의 모델 가중치를 적절히 연산하여</a:t>
            </a:r>
            <a:endParaRPr lang="en-US" altLang="ko-KR" dirty="0"/>
          </a:p>
          <a:p>
            <a:pPr lvl="2"/>
            <a:r>
              <a:rPr lang="en-US" altLang="ko-KR" dirty="0"/>
              <a:t>tensor </a:t>
            </a:r>
            <a:r>
              <a:rPr lang="ko-KR" altLang="en-US" dirty="0"/>
              <a:t>형태의 출력을 내는 과정을 반복함</a:t>
            </a:r>
            <a:endParaRPr lang="en-US" altLang="ko-KR" dirty="0"/>
          </a:p>
          <a:p>
            <a:pPr lvl="1"/>
            <a:r>
              <a:rPr lang="en-US" altLang="ko-KR" dirty="0"/>
              <a:t>Tensor </a:t>
            </a:r>
            <a:r>
              <a:rPr lang="ko-KR" altLang="en-US" dirty="0"/>
              <a:t>형태의 데이터를 잘 다룰 수 있어야 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Graph?</a:t>
            </a:r>
          </a:p>
          <a:p>
            <a:pPr lvl="1"/>
            <a:r>
              <a:rPr lang="ko-KR" altLang="en-US" dirty="0"/>
              <a:t>여러 </a:t>
            </a:r>
            <a:r>
              <a:rPr lang="en-US" altLang="ko-KR" dirty="0"/>
              <a:t>computation</a:t>
            </a:r>
            <a:r>
              <a:rPr lang="ko-KR" altLang="en-US" dirty="0"/>
              <a:t>을 위한 </a:t>
            </a:r>
            <a:r>
              <a:rPr lang="en-US" altLang="ko-KR" dirty="0"/>
              <a:t>dataflow</a:t>
            </a:r>
            <a:r>
              <a:rPr lang="ko-KR" altLang="en-US" dirty="0"/>
              <a:t>의 구조</a:t>
            </a:r>
            <a:endParaRPr lang="en-US" altLang="ko-KR" dirty="0"/>
          </a:p>
          <a:p>
            <a:pPr lvl="1"/>
            <a:r>
              <a:rPr lang="en-US" altLang="ko-KR" dirty="0"/>
              <a:t>TensorFlow / </a:t>
            </a:r>
            <a:r>
              <a:rPr lang="en-US" altLang="ko-KR" dirty="0" err="1"/>
              <a:t>PyTorch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E09385-4255-4F72-94DA-B770516A9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074" name="Picture 2" descr="https://www.tensorflow.org/images/tensors_flowing.gif">
            <a:extLst>
              <a:ext uri="{FF2B5EF4-FFF2-40B4-BE49-F238E27FC236}">
                <a16:creationId xmlns:a16="http://schemas.microsoft.com/office/drawing/2014/main" id="{D87CDA89-7DB7-4591-982C-FB1623EC75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074" y="1598425"/>
            <a:ext cx="2690938" cy="478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9948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tx1"/>
                </a:solidFill>
              </a:rPr>
              <a:t>Numpy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multi-dimensional array </a:t>
            </a:r>
            <a:r>
              <a:rPr lang="ko-KR" altLang="en-US" dirty="0">
                <a:solidFill>
                  <a:schemeClr val="tx1"/>
                </a:solidFill>
              </a:rPr>
              <a:t>연산을 편리하게 하기 위한 라이브러리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 err="1">
                <a:solidFill>
                  <a:schemeClr val="tx1"/>
                </a:solidFill>
              </a:rPr>
              <a:t>Numpy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 설치</a:t>
            </a:r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en-US" altLang="ko-KR" i="1" dirty="0">
                <a:solidFill>
                  <a:srgbClr val="1900FF"/>
                </a:solidFill>
              </a:rPr>
              <a:t>pip3 install </a:t>
            </a:r>
            <a:r>
              <a:rPr lang="en-US" altLang="ko-KR" i="1" dirty="0" err="1">
                <a:solidFill>
                  <a:srgbClr val="1900FF"/>
                </a:solidFill>
              </a:rPr>
              <a:t>numpy</a:t>
            </a:r>
            <a:endParaRPr lang="en-US" altLang="ko-KR" i="1" dirty="0">
              <a:solidFill>
                <a:srgbClr val="1900FF"/>
              </a:solidFill>
            </a:endParaRPr>
          </a:p>
          <a:p>
            <a:pPr lvl="2"/>
            <a:r>
              <a:rPr lang="en-US" altLang="ko-KR" dirty="0" err="1"/>
              <a:t>Colab</a:t>
            </a:r>
            <a:r>
              <a:rPr lang="ko-KR" altLang="en-US" dirty="0"/>
              <a:t>에는 기본적으로 설치되어 있다</a:t>
            </a:r>
            <a:r>
              <a:rPr lang="en-US" altLang="ko-KR" dirty="0"/>
              <a:t>.</a:t>
            </a:r>
            <a:endParaRPr lang="en-US" altLang="ko-KR" i="1" dirty="0">
              <a:solidFill>
                <a:srgbClr val="1900FF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Import - </a:t>
            </a:r>
            <a:r>
              <a:rPr lang="en-US" altLang="ko-KR" i="1" dirty="0">
                <a:solidFill>
                  <a:srgbClr val="1900FF"/>
                </a:solidFill>
              </a:rPr>
              <a:t>import </a:t>
            </a:r>
            <a:r>
              <a:rPr lang="en-US" altLang="ko-KR" i="1" dirty="0" err="1">
                <a:solidFill>
                  <a:srgbClr val="1900FF"/>
                </a:solidFill>
              </a:rPr>
              <a:t>numpy</a:t>
            </a:r>
            <a:r>
              <a:rPr lang="en-US" altLang="ko-KR" i="1" dirty="0">
                <a:solidFill>
                  <a:srgbClr val="1900FF"/>
                </a:solidFill>
              </a:rPr>
              <a:t> (as</a:t>
            </a:r>
            <a:r>
              <a:rPr lang="ko-KR" altLang="en-US" i="1" dirty="0">
                <a:solidFill>
                  <a:srgbClr val="1900FF"/>
                </a:solidFill>
              </a:rPr>
              <a:t> </a:t>
            </a:r>
            <a:r>
              <a:rPr lang="en-US" altLang="ko-KR" i="1" dirty="0">
                <a:solidFill>
                  <a:srgbClr val="1900FF"/>
                </a:solidFill>
              </a:rPr>
              <a:t>np)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3622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array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45440" y="4696287"/>
                <a:ext cx="11480800" cy="190106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numpy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array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는 모양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(shape)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과 데이터 타입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dirty="0" err="1">
                    <a:solidFill>
                      <a:schemeClr val="tx1"/>
                    </a:solidFill>
                  </a:rPr>
                  <a:t>dtype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가진다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ko-KR" altLang="en-US" dirty="0">
                    <a:solidFill>
                      <a:schemeClr val="tx1"/>
                    </a:solidFill>
                  </a:rPr>
                  <a:t>길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인 정수 벡터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– shape: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ko-KR" dirty="0" err="1">
                    <a:solidFill>
                      <a:schemeClr val="tx1"/>
                    </a:solidFill>
                  </a:rPr>
                  <a:t>dtype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i="1" dirty="0">
                    <a:solidFill>
                      <a:srgbClr val="404040"/>
                    </a:solidFill>
                  </a:rPr>
                  <a:t>np.int32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실수 행렬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– shape: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ko-KR" dirty="0" err="1">
                    <a:solidFill>
                      <a:schemeClr val="tx1"/>
                    </a:solidFill>
                  </a:rPr>
                  <a:t>dtype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i="1" dirty="0">
                    <a:solidFill>
                      <a:srgbClr val="404040"/>
                    </a:solidFill>
                  </a:rPr>
                  <a:t>np.float32(64)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복소수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텐서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– shape: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ko-KR" dirty="0" err="1">
                    <a:solidFill>
                      <a:schemeClr val="tx1"/>
                    </a:solidFill>
                  </a:rPr>
                  <a:t>dtype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i="1" dirty="0">
                    <a:solidFill>
                      <a:srgbClr val="404040"/>
                    </a:solidFill>
                  </a:rPr>
                  <a:t>np.complex64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40" y="4696287"/>
                <a:ext cx="11480800" cy="1901065"/>
              </a:xfrm>
              <a:blipFill>
                <a:blip r:embed="rId2"/>
                <a:stretch>
                  <a:fillRect l="-478" t="-3205" b="-44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050" name="Picture 2" descr="https://www.safaribooksonline.com/library/view/elegant-scipy/9781491922927/assets/elsp_0105.png">
            <a:extLst>
              <a:ext uri="{FF2B5EF4-FFF2-40B4-BE49-F238E27FC236}">
                <a16:creationId xmlns:a16="http://schemas.microsoft.com/office/drawing/2014/main" id="{8528D486-042A-490F-8136-9A457AC85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41" y="1124744"/>
            <a:ext cx="5646198" cy="315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34EC7-6C68-4F8E-AD60-8A2803B15AA9}"/>
              </a:ext>
            </a:extLst>
          </p:cNvPr>
          <p:cNvSpPr txBox="1"/>
          <p:nvPr/>
        </p:nvSpPr>
        <p:spPr>
          <a:xfrm>
            <a:off x="7804494" y="3634549"/>
            <a:ext cx="355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en-US" altLang="ko-KR" sz="1200" i="1" dirty="0"/>
              <a:t>https://www.safaribooksonline.com/library/view/elegant-scipy/9781491922927/ch01.html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18512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D4E1188-3B1D-4631-ADDE-E713ACA2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basics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6C5DCFE-27B3-4DAF-9B56-653496690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1-3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730F17-587D-4EBA-B635-F9507CAE5D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052" name="Picture 4" descr="pytorchì ëí ì´ë¯¸ì§ ê²ìê²°ê³¼">
            <a:extLst>
              <a:ext uri="{FF2B5EF4-FFF2-40B4-BE49-F238E27FC236}">
                <a16:creationId xmlns:a16="http://schemas.microsoft.com/office/drawing/2014/main" id="{0D16B1A5-9C56-4441-97B9-0A37CF4BF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30" y="887043"/>
            <a:ext cx="4039340" cy="40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54191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ytorch ì´ë¯¸ì§ ê²ìê²°ê³¼">
            <a:extLst>
              <a:ext uri="{FF2B5EF4-FFF2-40B4-BE49-F238E27FC236}">
                <a16:creationId xmlns:a16="http://schemas.microsoft.com/office/drawing/2014/main" id="{A6C57932-D900-4405-B199-5E0B1164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83" y="1128523"/>
            <a:ext cx="3810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31140F-8FC6-4757-9CAC-E384E1E6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Frameworks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7BD64-0202-4C04-A167-7A8EAB858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: Facebook</a:t>
            </a:r>
            <a:r>
              <a:rPr lang="ko-KR" altLang="en-US" dirty="0"/>
              <a:t>이 개발한 머신 러닝 프레임워크</a:t>
            </a:r>
            <a:endParaRPr lang="en-US" altLang="ko-KR" dirty="0"/>
          </a:p>
          <a:p>
            <a:pPr lvl="1"/>
            <a:r>
              <a:rPr lang="en-US" altLang="ko-KR" b="1" dirty="0"/>
              <a:t>Define-by-Run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Dynamic graph</a:t>
            </a:r>
          </a:p>
          <a:p>
            <a:endParaRPr lang="en-US" altLang="ko-KR" dirty="0"/>
          </a:p>
          <a:p>
            <a:r>
              <a:rPr lang="en-US" altLang="ko-KR" dirty="0"/>
              <a:t>TensorFlow (v1) : Google</a:t>
            </a:r>
            <a:r>
              <a:rPr lang="ko-KR" altLang="en-US" dirty="0"/>
              <a:t>이 개발한 머신 러닝 프레임워크</a:t>
            </a:r>
            <a:endParaRPr lang="en-US" altLang="ko-KR" dirty="0"/>
          </a:p>
          <a:p>
            <a:pPr lvl="1"/>
            <a:r>
              <a:rPr lang="en-US" altLang="ko-KR" b="1" dirty="0"/>
              <a:t>Define-and-Run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Static graph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TensorFlow (v2) : 2019</a:t>
            </a:r>
            <a:r>
              <a:rPr lang="ko-KR" altLang="en-US" dirty="0"/>
              <a:t>년 출시</a:t>
            </a:r>
            <a:endParaRPr lang="en-US" altLang="ko-KR" dirty="0"/>
          </a:p>
          <a:p>
            <a:pPr lvl="1"/>
            <a:r>
              <a:rPr lang="en-US" altLang="ko-KR" dirty="0" err="1"/>
              <a:t>PyTorch</a:t>
            </a:r>
            <a:r>
              <a:rPr lang="ko-KR" altLang="en-US" dirty="0"/>
              <a:t>와 비슷한 방식으로 변경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4FFB7D-555D-4304-A649-1C1B6CF764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4100" name="Picture 4" descr="tensorflow keras ì´ë¯¸ì§ ê²ìê²°ê³¼">
            <a:extLst>
              <a:ext uri="{FF2B5EF4-FFF2-40B4-BE49-F238E27FC236}">
                <a16:creationId xmlns:a16="http://schemas.microsoft.com/office/drawing/2014/main" id="{C8F083B6-BA55-41CE-8AA4-213DBA170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1" y="3789040"/>
            <a:ext cx="4501983" cy="19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0031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en-US" altLang="ko-KR" dirty="0" err="1"/>
              <a:t>Tensorflow</a:t>
            </a:r>
            <a:r>
              <a:rPr lang="en-US" altLang="ko-KR" dirty="0"/>
              <a:t> - Paradigm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7276" y="1398391"/>
            <a:ext cx="5083810" cy="5040560"/>
          </a:xfrm>
        </p:spPr>
        <p:txBody>
          <a:bodyPr/>
          <a:lstStyle/>
          <a:p>
            <a:r>
              <a:rPr lang="en-US" altLang="ko-KR" dirty="0" err="1"/>
              <a:t>PyTorch</a:t>
            </a:r>
            <a:endParaRPr lang="en-US" altLang="ko-KR" dirty="0"/>
          </a:p>
          <a:p>
            <a:pPr lvl="1"/>
            <a:r>
              <a:rPr lang="en-US" altLang="ko-KR" dirty="0"/>
              <a:t>Define-by-Run</a:t>
            </a:r>
          </a:p>
          <a:p>
            <a:pPr lvl="2"/>
            <a:r>
              <a:rPr lang="ko-KR" altLang="en-US" sz="1800" dirty="0"/>
              <a:t>정의하면서 값을 함께 넣어줌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1026" name="Picture 2" descr="https://mblogthumb-phinf.pstatic.net/MjAxNzA2MTRfNDcg/MDAxNDk3NDM5NzU1NTU2.bWThN8_GorrSIE1xSivP_sgdUTMRCJa1d-N9XyXj7TYg.BJq2bPkpUjRlpwINTgM27PvdkgkuDTvzb8HdQZzA0agg.PNG.fastcampus/sdfads.PNG?type=w8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6" t="1774"/>
          <a:stretch/>
        </p:blipFill>
        <p:spPr bwMode="auto">
          <a:xfrm>
            <a:off x="2334985" y="2945037"/>
            <a:ext cx="2408463" cy="352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856332" y="1386659"/>
            <a:ext cx="508381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70000"/>
              <a:buFont typeface="Wingdings" charset="2"/>
              <a:buChar char="n"/>
              <a:defRPr sz="2800">
                <a:solidFill>
                  <a:srgbClr val="00808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n"/>
              <a:defRPr sz="2400">
                <a:solidFill>
                  <a:srgbClr val="4D4D4D"/>
                </a:solidFill>
                <a:latin typeface="+mn-lt"/>
                <a:ea typeface="ＭＳ Ｐゴシック" pitchFamily="-110" charset="-128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altLang="ko-KR" dirty="0" err="1"/>
              <a:t>Tensorflow</a:t>
            </a:r>
            <a:endParaRPr lang="en-US" altLang="ko-KR" dirty="0"/>
          </a:p>
          <a:p>
            <a:pPr lvl="1"/>
            <a:r>
              <a:rPr lang="en-US" altLang="ko-KR" dirty="0"/>
              <a:t>Define-and-Run</a:t>
            </a:r>
          </a:p>
          <a:p>
            <a:pPr lvl="2"/>
            <a:r>
              <a:rPr lang="ko-KR" altLang="en-US" sz="1800" dirty="0"/>
              <a:t>그래프를 먼저 생성한 후</a:t>
            </a:r>
            <a:r>
              <a:rPr lang="en-US" altLang="ko-KR" sz="1800" dirty="0"/>
              <a:t>, </a:t>
            </a:r>
            <a:r>
              <a:rPr lang="ko-KR" altLang="en-US" sz="1800" dirty="0"/>
              <a:t>실제로 </a:t>
            </a:r>
            <a:r>
              <a:rPr lang="en-US" altLang="ko-KR" sz="1800" dirty="0"/>
              <a:t>run</a:t>
            </a:r>
            <a:r>
              <a:rPr lang="ko-KR" altLang="en-US" sz="1800" dirty="0"/>
              <a:t>할 때 값을 넣어줌</a:t>
            </a:r>
          </a:p>
        </p:txBody>
      </p:sp>
      <p:pic>
        <p:nvPicPr>
          <p:cNvPr id="9" name="Picture 2" descr="https://mblogthumb-phinf.pstatic.net/MjAxNzA2MTRfNDcg/MDAxNDk3NDM5NzU1NTU2.bWThN8_GorrSIE1xSivP_sgdUTMRCJa1d-N9XyXj7TYg.BJq2bPkpUjRlpwINTgM27PvdkgkuDTvzb8HdQZzA0agg.PNG.fastcampus/sdfads.PNG?type=w8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2"/>
          <a:stretch/>
        </p:blipFill>
        <p:spPr bwMode="auto">
          <a:xfrm>
            <a:off x="5856332" y="2881345"/>
            <a:ext cx="2953204" cy="358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5245" y="6147631"/>
            <a:ext cx="542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3"/>
              </a:rPr>
              <a:t>https://m.blog.naver.com/PostView.nhn?blogId=fastcampus&amp;logNo=221029365132&amp;proxyReferer=https%3A%2F%2Fwww.google.com%2F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3185718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en-US" altLang="ko-KR" dirty="0" err="1"/>
              <a:t>Tensorflow</a:t>
            </a:r>
            <a:r>
              <a:rPr lang="en-US" altLang="ko-KR" dirty="0"/>
              <a:t> - Graph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6889" y="1473369"/>
            <a:ext cx="5083810" cy="5040560"/>
          </a:xfrm>
        </p:spPr>
        <p:txBody>
          <a:bodyPr/>
          <a:lstStyle/>
          <a:p>
            <a:r>
              <a:rPr lang="en-US" altLang="ko-KR" dirty="0" err="1"/>
              <a:t>PyTorch</a:t>
            </a:r>
            <a:endParaRPr lang="en-US" altLang="ko-KR" dirty="0"/>
          </a:p>
          <a:p>
            <a:pPr lvl="1"/>
            <a:r>
              <a:rPr lang="en-US" altLang="ko-KR" dirty="0"/>
              <a:t>Dynamic graph</a:t>
            </a:r>
          </a:p>
          <a:p>
            <a:pPr lvl="2"/>
            <a:r>
              <a:rPr lang="ko-KR" altLang="en-US" sz="1800" dirty="0"/>
              <a:t>매 </a:t>
            </a:r>
            <a:r>
              <a:rPr lang="en-US" altLang="ko-KR" sz="1800" dirty="0"/>
              <a:t>iteration</a:t>
            </a:r>
            <a:r>
              <a:rPr lang="ko-KR" altLang="en-US" sz="1800" dirty="0"/>
              <a:t>마다 새로운 </a:t>
            </a:r>
            <a:r>
              <a:rPr lang="en-US" altLang="ko-KR" sz="1800" dirty="0"/>
              <a:t>graph</a:t>
            </a:r>
            <a:r>
              <a:rPr lang="ko-KR" altLang="en-US" sz="1800" dirty="0"/>
              <a:t>를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6115049" y="1473369"/>
            <a:ext cx="508381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70000"/>
              <a:buFont typeface="Wingdings" charset="2"/>
              <a:buChar char="n"/>
              <a:defRPr sz="2800">
                <a:solidFill>
                  <a:srgbClr val="00808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n"/>
              <a:defRPr sz="2400">
                <a:solidFill>
                  <a:srgbClr val="4D4D4D"/>
                </a:solidFill>
                <a:latin typeface="+mn-lt"/>
                <a:ea typeface="ＭＳ Ｐゴシック" pitchFamily="-110" charset="-128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altLang="ko-KR" dirty="0" err="1"/>
              <a:t>Tensorflow</a:t>
            </a:r>
            <a:endParaRPr lang="en-US" altLang="ko-KR" dirty="0"/>
          </a:p>
          <a:p>
            <a:pPr lvl="1"/>
            <a:r>
              <a:rPr lang="en-US" altLang="ko-KR" dirty="0"/>
              <a:t>Static Graph</a:t>
            </a:r>
          </a:p>
          <a:p>
            <a:pPr lvl="2"/>
            <a:r>
              <a:rPr lang="ko-KR" altLang="en-US" sz="1800" dirty="0"/>
              <a:t>매 </a:t>
            </a:r>
            <a:r>
              <a:rPr lang="en-US" altLang="ko-KR" sz="1800" dirty="0"/>
              <a:t>iteration</a:t>
            </a:r>
            <a:r>
              <a:rPr lang="ko-KR" altLang="en-US" sz="1800" dirty="0"/>
              <a:t>마다 처음부터 구축된 </a:t>
            </a:r>
            <a:r>
              <a:rPr lang="en-US" altLang="ko-KR" sz="1800" dirty="0"/>
              <a:t>graph</a:t>
            </a:r>
            <a:r>
              <a:rPr lang="ko-KR" altLang="en-US" sz="1800" dirty="0"/>
              <a:t>를 이용해 계산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3030423"/>
            <a:ext cx="3524822" cy="284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980405" y="3138259"/>
            <a:ext cx="5267801" cy="2151604"/>
            <a:chOff x="676184" y="3195349"/>
            <a:chExt cx="5267801" cy="2151604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" y="3675997"/>
              <a:ext cx="5227705" cy="1670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6184" y="3195349"/>
              <a:ext cx="21724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latin typeface="HY견고딕" pitchFamily="18" charset="-127"/>
                  <a:ea typeface="HY견고딕" pitchFamily="18" charset="-127"/>
                </a:rPr>
                <a:t>Tensorflow</a:t>
              </a:r>
              <a:endParaRPr lang="ko-KR" altLang="en-US" sz="2000" b="1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7709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en-US" altLang="ko-KR" dirty="0" err="1"/>
              <a:t>Tensorflow</a:t>
            </a:r>
            <a:r>
              <a:rPr lang="en-US" altLang="ko-KR" dirty="0"/>
              <a:t> - Documentation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278" y="1267762"/>
            <a:ext cx="5083810" cy="5040560"/>
          </a:xfrm>
        </p:spPr>
        <p:txBody>
          <a:bodyPr/>
          <a:lstStyle/>
          <a:p>
            <a:r>
              <a:rPr lang="en-US" altLang="ko-KR" dirty="0" err="1"/>
              <a:t>PyTorch</a:t>
            </a:r>
            <a:endParaRPr lang="en-US" altLang="ko-KR" dirty="0"/>
          </a:p>
          <a:p>
            <a:pPr lvl="1"/>
            <a:r>
              <a:rPr lang="en-US" altLang="ko-KR" sz="1800" dirty="0"/>
              <a:t>Conv2d</a:t>
            </a:r>
            <a:r>
              <a:rPr lang="ko-KR" altLang="en-US" sz="1800" dirty="0"/>
              <a:t>의 정의와 수식이 좀 더 자세하고</a:t>
            </a:r>
            <a:r>
              <a:rPr lang="en-US" altLang="ko-KR" sz="1800" dirty="0"/>
              <a:t>, output</a:t>
            </a:r>
            <a:r>
              <a:rPr lang="ko-KR" altLang="en-US" sz="1800" dirty="0"/>
              <a:t>의 정확한 </a:t>
            </a:r>
            <a:r>
              <a:rPr lang="en-US" altLang="ko-KR" sz="1800" dirty="0"/>
              <a:t>shape, Conv2d</a:t>
            </a:r>
            <a:r>
              <a:rPr lang="ko-KR" altLang="en-US" sz="1800" dirty="0"/>
              <a:t>의 용례</a:t>
            </a:r>
            <a:r>
              <a:rPr lang="en-US" altLang="ko-KR" sz="1800" dirty="0"/>
              <a:t>, </a:t>
            </a:r>
            <a:r>
              <a:rPr lang="ko-KR" altLang="en-US" sz="1800" dirty="0"/>
              <a:t>모를 만한 용어에 대한 </a:t>
            </a:r>
            <a:r>
              <a:rPr lang="en-US" altLang="ko-KR" sz="1800" dirty="0"/>
              <a:t>link</a:t>
            </a:r>
            <a:r>
              <a:rPr lang="ko-KR" altLang="en-US" sz="1800" dirty="0"/>
              <a:t>도 달려있음</a:t>
            </a:r>
            <a:r>
              <a:rPr lang="en-US" altLang="ko-KR" sz="18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943419" y="1267762"/>
            <a:ext cx="508381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70000"/>
              <a:buFont typeface="Wingdings" charset="2"/>
              <a:buChar char="n"/>
              <a:defRPr sz="2800">
                <a:solidFill>
                  <a:srgbClr val="008080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n"/>
              <a:defRPr sz="2400">
                <a:solidFill>
                  <a:srgbClr val="4D4D4D"/>
                </a:solidFill>
                <a:latin typeface="+mn-lt"/>
                <a:ea typeface="ＭＳ Ｐゴシック" pitchFamily="-110" charset="-128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110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altLang="ko-KR" dirty="0" err="1"/>
              <a:t>Tensorflow</a:t>
            </a:r>
            <a:endParaRPr lang="en-US" altLang="ko-K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14" y="1992807"/>
            <a:ext cx="3953269" cy="445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22" y="2658733"/>
            <a:ext cx="4459061" cy="201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83" y="4685178"/>
            <a:ext cx="4318601" cy="35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41" y="5102492"/>
            <a:ext cx="3958143" cy="138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08792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81C53-C6F1-4249-AA9C-FD0A01AC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vs </a:t>
            </a:r>
            <a:r>
              <a:rPr lang="en-US" altLang="ko-KR" dirty="0" err="1"/>
              <a:t>Tensorflow</a:t>
            </a:r>
            <a:r>
              <a:rPr lang="en-US" altLang="ko-KR" dirty="0"/>
              <a:t> - Trends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20DBAE-3647-4D42-8060-CABEA5EA5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5336974"/>
            <a:ext cx="11480800" cy="972345"/>
          </a:xfrm>
        </p:spPr>
        <p:txBody>
          <a:bodyPr/>
          <a:lstStyle/>
          <a:p>
            <a:r>
              <a:rPr lang="ko-KR" altLang="en-US" dirty="0"/>
              <a:t>거의 비슷한 선호도와 사용빈도를 가짐</a:t>
            </a:r>
            <a:endParaRPr lang="en-US" altLang="ko-KR" dirty="0"/>
          </a:p>
          <a:p>
            <a:pPr lvl="1"/>
            <a:r>
              <a:rPr lang="ko-KR" altLang="en-US" dirty="0"/>
              <a:t>실습에서는 </a:t>
            </a:r>
            <a:r>
              <a:rPr lang="en-US" altLang="ko-KR" dirty="0" err="1"/>
              <a:t>PyTorch</a:t>
            </a:r>
            <a:r>
              <a:rPr lang="ko-KR" altLang="en-US" dirty="0"/>
              <a:t> 프레임워크를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0B5CC-C122-4843-8B8B-8D80279D84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026" name="Picture 2" descr="PyTorch vs TensorFlow -A Head to Head Comparison">
            <a:extLst>
              <a:ext uri="{FF2B5EF4-FFF2-40B4-BE49-F238E27FC236}">
                <a16:creationId xmlns:a16="http://schemas.microsoft.com/office/drawing/2014/main" id="{13801D6B-EE16-4CD4-BAD8-7E45B6205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65" y="1124744"/>
            <a:ext cx="8386669" cy="40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694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7D1D9B4-4853-4B9C-AF60-40230EE7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ko-KR" altLang="en-US" dirty="0"/>
              <a:t> 사용법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FEA2F3E-939F-4004-85A8-6F504F4ED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F9F3DE-F95A-47C6-8AB7-FC640B8DC5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32" name="Picture 8" descr="colabì ëí ì´ë¯¸ì§ ê²ìê²°ê³¼">
            <a:extLst>
              <a:ext uri="{FF2B5EF4-FFF2-40B4-BE49-F238E27FC236}">
                <a16:creationId xmlns:a16="http://schemas.microsoft.com/office/drawing/2014/main" id="{E2735660-41E3-42B7-B6D5-17D9ECCF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026" y="1559595"/>
            <a:ext cx="4647948" cy="269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5614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basics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E5ACF-2984-46E3-BEFE-82AAB2F1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144" y="2037298"/>
            <a:ext cx="4544564" cy="31385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D50732-E34C-4F4B-83F1-46E74743D58A}"/>
              </a:ext>
            </a:extLst>
          </p:cNvPr>
          <p:cNvSpPr/>
          <p:nvPr/>
        </p:nvSpPr>
        <p:spPr bwMode="auto">
          <a:xfrm>
            <a:off x="4057096" y="2450238"/>
            <a:ext cx="2991775" cy="2725572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8" name="Picture 6" descr="mnist 2 ì´ë¯¸ì§ ê²ìê²°ê³¼">
            <a:extLst>
              <a:ext uri="{FF2B5EF4-FFF2-40B4-BE49-F238E27FC236}">
                <a16:creationId xmlns:a16="http://schemas.microsoft.com/office/drawing/2014/main" id="{9E687AD3-0F3C-4700-9463-CF7331011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82" y="2384766"/>
            <a:ext cx="1374454" cy="135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9EC7A5D-3E94-4E47-8D25-D950E003F56F}"/>
              </a:ext>
            </a:extLst>
          </p:cNvPr>
          <p:cNvSpPr/>
          <p:nvPr/>
        </p:nvSpPr>
        <p:spPr bwMode="auto">
          <a:xfrm>
            <a:off x="2695753" y="2768356"/>
            <a:ext cx="635074" cy="591104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B6D4F99-0439-4ED5-B3E4-86ABB562283B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5552984" y="5175810"/>
            <a:ext cx="529338" cy="559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F8ECD0-97C1-4037-9A13-54689B66314A}"/>
              </a:ext>
            </a:extLst>
          </p:cNvPr>
          <p:cNvSpPr txBox="1"/>
          <p:nvPr/>
        </p:nvSpPr>
        <p:spPr>
          <a:xfrm>
            <a:off x="4732915" y="5735578"/>
            <a:ext cx="269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Model</a:t>
            </a:r>
          </a:p>
          <a:p>
            <a:pPr algn="ctr"/>
            <a:r>
              <a:rPr lang="en-US" altLang="ko-KR" sz="2000" dirty="0"/>
              <a:t>Structure, Weights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880F2-2623-4929-A681-0523D9D63177}"/>
              </a:ext>
            </a:extLst>
          </p:cNvPr>
          <p:cNvSpPr txBox="1"/>
          <p:nvPr/>
        </p:nvSpPr>
        <p:spPr>
          <a:xfrm>
            <a:off x="652218" y="4043465"/>
            <a:ext cx="204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Label: 2</a:t>
            </a:r>
            <a:endParaRPr lang="ko-KR" altLang="en-US" sz="40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6F63536-D642-4999-B3C8-10715A8122E9}"/>
              </a:ext>
            </a:extLst>
          </p:cNvPr>
          <p:cNvSpPr/>
          <p:nvPr/>
        </p:nvSpPr>
        <p:spPr bwMode="auto">
          <a:xfrm>
            <a:off x="2695753" y="4101856"/>
            <a:ext cx="635074" cy="591104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B953F0-499B-49D0-88C0-327909477213}"/>
              </a:ext>
            </a:extLst>
          </p:cNvPr>
          <p:cNvSpPr/>
          <p:nvPr/>
        </p:nvSpPr>
        <p:spPr bwMode="auto">
          <a:xfrm>
            <a:off x="433893" y="2243767"/>
            <a:ext cx="3081664" cy="2725572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F5F5-5502-4CED-ADD7-9CB9AEE3AE60}"/>
              </a:ext>
            </a:extLst>
          </p:cNvPr>
          <p:cNvSpPr txBox="1"/>
          <p:nvPr/>
        </p:nvSpPr>
        <p:spPr>
          <a:xfrm>
            <a:off x="686715" y="5711735"/>
            <a:ext cx="20329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Dataset</a:t>
            </a:r>
          </a:p>
          <a:p>
            <a:pPr algn="ctr"/>
            <a:r>
              <a:rPr lang="en-US" altLang="ko-KR" sz="2000" dirty="0"/>
              <a:t>Input, Labels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DCB950-2383-4017-B5C0-FB078F3F9EC6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1703209" y="4969339"/>
            <a:ext cx="271516" cy="742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FA981-87FE-4524-8821-72FF9C19F378}"/>
                  </a:ext>
                </a:extLst>
              </p:cNvPr>
              <p:cNvSpPr txBox="1"/>
              <p:nvPr/>
            </p:nvSpPr>
            <p:spPr>
              <a:xfrm>
                <a:off x="8732338" y="2311898"/>
                <a:ext cx="315644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/>
                  <a:t>Output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000" dirty="0"/>
                  <a:t> Label</a:t>
                </a:r>
              </a:p>
              <a:p>
                <a:pPr algn="ctr"/>
                <a:r>
                  <a:rPr lang="en-US" altLang="ko-KR" sz="2000" dirty="0"/>
                  <a:t>Optimizing model weight</a:t>
                </a:r>
              </a:p>
              <a:p>
                <a:pPr algn="ctr"/>
                <a:r>
                  <a:rPr lang="en-US" altLang="ko-KR" sz="3000" b="1" dirty="0"/>
                  <a:t>Training Phase</a:t>
                </a:r>
                <a:endParaRPr lang="ko-KR" altLang="en-US" sz="30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FA981-87FE-4524-8821-72FF9C19F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38" y="2311898"/>
                <a:ext cx="3156447" cy="1169551"/>
              </a:xfrm>
              <a:prstGeom prst="rect">
                <a:avLst/>
              </a:prstGeom>
              <a:blipFill>
                <a:blip r:embed="rId4"/>
                <a:stretch>
                  <a:fillRect l="-386" t="-2083" r="-579" b="-15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913CEBC-973B-43F1-8BE6-48B56515A3D1}"/>
              </a:ext>
            </a:extLst>
          </p:cNvPr>
          <p:cNvSpPr txBox="1"/>
          <p:nvPr/>
        </p:nvSpPr>
        <p:spPr>
          <a:xfrm>
            <a:off x="8863018" y="4372935"/>
            <a:ext cx="28950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Test Phase</a:t>
            </a:r>
          </a:p>
          <a:p>
            <a:pPr algn="ctr"/>
            <a:r>
              <a:rPr lang="en-US" altLang="ko-KR" sz="2000" dirty="0"/>
              <a:t>Evaluating output</a:t>
            </a:r>
            <a:endParaRPr lang="ko-KR" altLang="en-US" sz="2000" dirty="0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8544110F-89AF-48C5-9A42-3A64601C8BAF}"/>
              </a:ext>
            </a:extLst>
          </p:cNvPr>
          <p:cNvSpPr/>
          <p:nvPr/>
        </p:nvSpPr>
        <p:spPr bwMode="auto">
          <a:xfrm>
            <a:off x="10027820" y="3676212"/>
            <a:ext cx="470517" cy="553998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A162BEC1-99EC-4650-92E5-0242F5D73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 err="1"/>
              <a:t>Pytorch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활용한 딥러닝 프로그램의</a:t>
            </a:r>
            <a:r>
              <a:rPr lang="en-US" altLang="ko-KR" dirty="0"/>
              <a:t> </a:t>
            </a:r>
            <a:r>
              <a:rPr lang="ko-KR" altLang="en-US" dirty="0"/>
              <a:t>기본 구조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355462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basics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 err="1"/>
              <a:t>Pytorch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활용한 딥러닝 프로그램의</a:t>
            </a:r>
            <a:r>
              <a:rPr lang="en-US" altLang="ko-KR" dirty="0"/>
              <a:t> </a:t>
            </a:r>
            <a:r>
              <a:rPr lang="ko-KR" altLang="en-US" dirty="0"/>
              <a:t>기본 구조</a:t>
            </a:r>
            <a:endParaRPr lang="en-US" altLang="ko-KR" dirty="0"/>
          </a:p>
          <a:p>
            <a:pPr lvl="1"/>
            <a:r>
              <a:rPr lang="en-US" altLang="ko-KR" dirty="0"/>
              <a:t>Model(</a:t>
            </a:r>
            <a:r>
              <a:rPr lang="en-US" altLang="ko-KR" dirty="0" err="1"/>
              <a:t>nn.Module</a:t>
            </a:r>
            <a:r>
              <a:rPr lang="en-US" altLang="ko-KR" dirty="0"/>
              <a:t>) : Class</a:t>
            </a:r>
          </a:p>
          <a:p>
            <a:pPr lvl="2"/>
            <a:r>
              <a:rPr lang="ko-KR" altLang="en-US" dirty="0"/>
              <a:t>전체적인 인공신경망의 구조를 선언하는 부분</a:t>
            </a:r>
            <a:endParaRPr lang="en-US" altLang="ko-KR" dirty="0"/>
          </a:p>
          <a:p>
            <a:pPr lvl="2"/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__, forward </a:t>
            </a:r>
            <a:r>
              <a:rPr lang="ko-KR" altLang="en-US" dirty="0"/>
              <a:t>등의 </a:t>
            </a:r>
            <a:r>
              <a:rPr lang="en-US" altLang="ko-KR" dirty="0"/>
              <a:t>method</a:t>
            </a:r>
            <a:r>
              <a:rPr lang="ko-KR" altLang="en-US" dirty="0"/>
              <a:t>는 꼭 필요함</a:t>
            </a:r>
            <a:endParaRPr lang="en-US" altLang="ko-KR" dirty="0"/>
          </a:p>
          <a:p>
            <a:pPr lvl="1"/>
            <a:r>
              <a:rPr lang="en-US" altLang="ko-KR" dirty="0"/>
              <a:t>Dataset : Class</a:t>
            </a:r>
          </a:p>
          <a:p>
            <a:pPr lvl="2"/>
            <a:r>
              <a:rPr lang="ko-KR" altLang="en-US" dirty="0"/>
              <a:t>학습에 필요한 데이터셋을 선언하는 부분</a:t>
            </a:r>
            <a:endParaRPr lang="en-US" altLang="ko-KR" dirty="0"/>
          </a:p>
          <a:p>
            <a:pPr lvl="2"/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__,</a:t>
            </a:r>
            <a:r>
              <a:rPr lang="ko-KR" altLang="en-US" dirty="0"/>
              <a:t> </a:t>
            </a:r>
            <a:r>
              <a:rPr lang="en-US" altLang="ko-KR" dirty="0"/>
              <a:t>__</a:t>
            </a:r>
            <a:r>
              <a:rPr lang="en-US" altLang="ko-KR" dirty="0" err="1"/>
              <a:t>len</a:t>
            </a:r>
            <a:r>
              <a:rPr lang="en-US" altLang="ko-KR" dirty="0"/>
              <a:t>__, 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  <a:r>
              <a:rPr lang="ko-KR" altLang="en-US" dirty="0"/>
              <a:t>의 </a:t>
            </a:r>
            <a:r>
              <a:rPr lang="en-US" altLang="ko-KR" dirty="0"/>
              <a:t>method</a:t>
            </a:r>
            <a:r>
              <a:rPr lang="ko-KR" altLang="en-US" dirty="0"/>
              <a:t>는 꼭 필요함</a:t>
            </a:r>
            <a:endParaRPr lang="en-US" altLang="ko-KR" dirty="0"/>
          </a:p>
          <a:p>
            <a:pPr lvl="1"/>
            <a:r>
              <a:rPr lang="en-US" altLang="ko-KR" dirty="0"/>
              <a:t>Training</a:t>
            </a:r>
          </a:p>
          <a:p>
            <a:pPr lvl="2"/>
            <a:r>
              <a:rPr lang="ko-KR" altLang="en-US" dirty="0"/>
              <a:t>학습을 진행하는 부분</a:t>
            </a:r>
            <a:endParaRPr lang="en-US" altLang="ko-KR" dirty="0"/>
          </a:p>
          <a:p>
            <a:pPr lvl="1"/>
            <a:r>
              <a:rPr lang="en-US" altLang="ko-KR" dirty="0"/>
              <a:t>{Validation &amp; Test}</a:t>
            </a:r>
          </a:p>
          <a:p>
            <a:pPr lvl="2"/>
            <a:r>
              <a:rPr lang="ko-KR" altLang="en-US" dirty="0"/>
              <a:t>학습된 결과를 확인하는 부분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2886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basics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Model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53F66-ABE9-4C80-9580-9E51CA0728E4}"/>
              </a:ext>
            </a:extLst>
          </p:cNvPr>
          <p:cNvSpPr/>
          <p:nvPr/>
        </p:nvSpPr>
        <p:spPr bwMode="auto">
          <a:xfrm>
            <a:off x="596036" y="1878904"/>
            <a:ext cx="10972572" cy="44304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Class Model(</a:t>
            </a:r>
            <a:r>
              <a:rPr lang="en-US" altLang="ko-KR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nn.Module</a:t>
            </a: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):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solidFill>
                  <a:srgbClr val="404040"/>
                </a:solidFill>
                <a:latin typeface="+mn-ea"/>
                <a:cs typeface="Arial" pitchFamily="34" charset="0"/>
              </a:rPr>
              <a:t>    </a:t>
            </a: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def __</a:t>
            </a:r>
            <a:r>
              <a:rPr lang="en-US" altLang="ko-KR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init</a:t>
            </a: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__(self, </a:t>
            </a:r>
            <a:r>
              <a:rPr lang="en-US" altLang="ko-KR" dirty="0">
                <a:solidFill>
                  <a:srgbClr val="1900FF"/>
                </a:solidFill>
                <a:latin typeface="+mn-ea"/>
                <a:cs typeface="Arial" pitchFamily="34" charset="0"/>
              </a:rPr>
              <a:t>HYPERPARAMETERS</a:t>
            </a: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):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super(Model, self).__</a:t>
            </a:r>
            <a:r>
              <a:rPr lang="en-US" altLang="ko-KR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init</a:t>
            </a: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__()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…SOME DECLAIRATION…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endParaRPr lang="en-US" altLang="ko-KR" dirty="0">
              <a:solidFill>
                <a:srgbClr val="404040"/>
              </a:solidFill>
              <a:latin typeface="+mn-ea"/>
              <a:cs typeface="Arial" pitchFamily="34" charset="0"/>
            </a:endParaRP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endParaRPr lang="en-US" altLang="ko-KR" dirty="0">
              <a:solidFill>
                <a:srgbClr val="404040"/>
              </a:solidFill>
              <a:latin typeface="+mn-ea"/>
              <a:cs typeface="Arial" pitchFamily="34" charset="0"/>
            </a:endParaRP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    def forward(self, </a:t>
            </a:r>
            <a:r>
              <a:rPr lang="en-US" altLang="ko-KR" dirty="0">
                <a:solidFill>
                  <a:srgbClr val="1900FF"/>
                </a:solidFill>
                <a:latin typeface="+mn-ea"/>
                <a:cs typeface="Arial" pitchFamily="34" charset="0"/>
              </a:rPr>
              <a:t>INPUTS</a:t>
            </a: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):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…SOME COMPUTATIONS…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return </a:t>
            </a:r>
            <a:r>
              <a:rPr lang="en-US" altLang="ko-KR" dirty="0">
                <a:solidFill>
                  <a:srgbClr val="1900FF"/>
                </a:solidFill>
                <a:latin typeface="+mn-ea"/>
                <a:cs typeface="Arial" pitchFamily="34" charset="0"/>
              </a:rPr>
              <a:t>OUTPUT</a:t>
            </a:r>
            <a:endParaRPr lang="ko-KR" altLang="en-US" dirty="0" err="1">
              <a:solidFill>
                <a:srgbClr val="1900FF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15289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basics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Dataset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53F66-ABE9-4C80-9580-9E51CA0728E4}"/>
              </a:ext>
            </a:extLst>
          </p:cNvPr>
          <p:cNvSpPr/>
          <p:nvPr/>
        </p:nvSpPr>
        <p:spPr bwMode="auto">
          <a:xfrm>
            <a:off x="596036" y="1878904"/>
            <a:ext cx="10972572" cy="44304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Class Dataset(Dataset):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solidFill>
                  <a:srgbClr val="404040"/>
                </a:solidFill>
                <a:latin typeface="+mn-ea"/>
                <a:cs typeface="Arial" pitchFamily="34" charset="0"/>
              </a:rPr>
              <a:t>    </a:t>
            </a: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def __</a:t>
            </a:r>
            <a:r>
              <a:rPr lang="en-US" altLang="ko-KR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init</a:t>
            </a: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__(self, </a:t>
            </a:r>
            <a:r>
              <a:rPr lang="en-US" altLang="ko-KR" dirty="0">
                <a:solidFill>
                  <a:srgbClr val="1900FF"/>
                </a:solidFill>
                <a:latin typeface="+mn-ea"/>
                <a:cs typeface="Arial" pitchFamily="34" charset="0"/>
              </a:rPr>
              <a:t>PARAMETERS</a:t>
            </a: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):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…SOME DECLAIRATION…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endParaRPr lang="en-US" altLang="ko-KR" dirty="0">
              <a:solidFill>
                <a:srgbClr val="404040"/>
              </a:solidFill>
              <a:latin typeface="+mn-ea"/>
              <a:cs typeface="Arial" pitchFamily="34" charset="0"/>
            </a:endParaRP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endParaRPr lang="en-US" altLang="ko-KR" dirty="0">
              <a:solidFill>
                <a:srgbClr val="404040"/>
              </a:solidFill>
              <a:latin typeface="+mn-ea"/>
              <a:cs typeface="Arial" pitchFamily="34" charset="0"/>
            </a:endParaRP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    def __</a:t>
            </a:r>
            <a:r>
              <a:rPr lang="en-US" altLang="ko-KR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len</a:t>
            </a: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__(self):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return </a:t>
            </a:r>
            <a:r>
              <a:rPr lang="en-US" altLang="ko-KR" i="1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length_of_dataset</a:t>
            </a:r>
            <a:endParaRPr lang="en-US" altLang="ko-KR" i="1" dirty="0">
              <a:solidFill>
                <a:srgbClr val="404040"/>
              </a:solidFill>
              <a:latin typeface="+mn-ea"/>
              <a:cs typeface="Arial" pitchFamily="34" charset="0"/>
            </a:endParaRP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endParaRPr lang="en-US" altLang="ko-KR" dirty="0">
              <a:solidFill>
                <a:srgbClr val="404040"/>
              </a:solidFill>
              <a:latin typeface="+mn-ea"/>
              <a:cs typeface="Arial" pitchFamily="34" charset="0"/>
            </a:endParaRP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endParaRPr lang="en-US" altLang="ko-KR" dirty="0">
              <a:solidFill>
                <a:srgbClr val="404040"/>
              </a:solidFill>
              <a:latin typeface="+mn-ea"/>
              <a:cs typeface="Arial" pitchFamily="34" charset="0"/>
            </a:endParaRP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    def __</a:t>
            </a:r>
            <a:r>
              <a:rPr lang="en-US" altLang="ko-KR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getitem</a:t>
            </a: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__(self, index):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return </a:t>
            </a:r>
            <a:r>
              <a:rPr lang="en-US" altLang="ko-KR" i="1" dirty="0">
                <a:solidFill>
                  <a:srgbClr val="404040"/>
                </a:solidFill>
                <a:latin typeface="+mn-ea"/>
                <a:cs typeface="Arial" pitchFamily="34" charset="0"/>
              </a:rPr>
              <a:t>Dataset[index]</a:t>
            </a:r>
            <a:endParaRPr lang="ko-KR" altLang="en-US" i="1" dirty="0">
              <a:solidFill>
                <a:srgbClr val="404040"/>
              </a:solidFill>
              <a:latin typeface="+mn-ea"/>
              <a:cs typeface="Arial" pitchFamily="34" charset="0"/>
            </a:endParaRP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dirty="0" err="1">
              <a:solidFill>
                <a:srgbClr val="404040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1340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D7C9-B24D-4ADF-9A2E-421954A4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basics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234A2-1963-41B1-A953-5A5C3251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en-US" altLang="ko-KR" dirty="0"/>
              <a:t>Training part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38CCD-6D14-4BE7-88C0-4876D54A7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53F66-ABE9-4C80-9580-9E51CA0728E4}"/>
              </a:ext>
            </a:extLst>
          </p:cNvPr>
          <p:cNvSpPr/>
          <p:nvPr/>
        </p:nvSpPr>
        <p:spPr bwMode="auto">
          <a:xfrm>
            <a:off x="596036" y="1878904"/>
            <a:ext cx="10972572" cy="44304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DECLAIR DATASET, DATALOADER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DECLAIR HYPERPARAMETERS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endParaRPr lang="en-US" altLang="ko-KR" sz="1600" dirty="0">
              <a:solidFill>
                <a:srgbClr val="404040"/>
              </a:solidFill>
              <a:latin typeface="+mn-ea"/>
              <a:cs typeface="Arial" pitchFamily="34" charset="0"/>
            </a:endParaRP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model = Model(</a:t>
            </a:r>
            <a:r>
              <a:rPr lang="en-US" altLang="ko-KR" sz="1600" dirty="0">
                <a:solidFill>
                  <a:srgbClr val="1900FF"/>
                </a:solidFill>
                <a:latin typeface="+mn-ea"/>
                <a:cs typeface="Arial" pitchFamily="34" charset="0"/>
              </a:rPr>
              <a:t>HYPERPARAMETERS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optimizer = </a:t>
            </a:r>
            <a:r>
              <a:rPr lang="en-US" altLang="ko-KR" sz="1600" dirty="0">
                <a:solidFill>
                  <a:srgbClr val="1900FF"/>
                </a:solidFill>
                <a:latin typeface="+mn-ea"/>
                <a:cs typeface="Arial" pitchFamily="34" charset="0"/>
              </a:rPr>
              <a:t>OPTIMIZER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(</a:t>
            </a:r>
            <a:r>
              <a:rPr lang="en-US" altLang="ko-KR" sz="1600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model.parameters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(), </a:t>
            </a:r>
            <a:r>
              <a:rPr lang="en-US" altLang="ko-KR" sz="1600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lr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=</a:t>
            </a:r>
            <a:r>
              <a:rPr lang="en-US" altLang="ko-KR" sz="1600" dirty="0">
                <a:solidFill>
                  <a:srgbClr val="1900FF"/>
                </a:solidFill>
                <a:latin typeface="+mn-ea"/>
                <a:cs typeface="Arial" pitchFamily="34" charset="0"/>
              </a:rPr>
              <a:t>LEARNING_RATE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endParaRPr lang="en-US" altLang="ko-KR" sz="1600" dirty="0">
              <a:solidFill>
                <a:srgbClr val="404040"/>
              </a:solidFill>
              <a:latin typeface="+mn-ea"/>
              <a:cs typeface="Arial" pitchFamily="34" charset="0"/>
            </a:endParaRP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for epoch in range(</a:t>
            </a:r>
            <a:r>
              <a:rPr lang="en-US" altLang="ko-KR" sz="1600" dirty="0">
                <a:solidFill>
                  <a:srgbClr val="1900FF"/>
                </a:solidFill>
                <a:latin typeface="+mn-ea"/>
                <a:cs typeface="Arial" pitchFamily="34" charset="0"/>
              </a:rPr>
              <a:t>NUM_EPOCHES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):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    for (</a:t>
            </a:r>
            <a:r>
              <a:rPr lang="en-US" altLang="ko-KR" sz="1600" i="1" dirty="0">
                <a:solidFill>
                  <a:srgbClr val="404040"/>
                </a:solidFill>
                <a:latin typeface="+mn-ea"/>
                <a:cs typeface="Arial" pitchFamily="34" charset="0"/>
              </a:rPr>
              <a:t>INPUTS, REAL_VALUES)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 in </a:t>
            </a:r>
            <a:r>
              <a:rPr lang="en-US" altLang="ko-KR" sz="1600" dirty="0">
                <a:solidFill>
                  <a:srgbClr val="1900FF"/>
                </a:solidFill>
                <a:latin typeface="+mn-ea"/>
                <a:cs typeface="Arial" pitchFamily="34" charset="0"/>
              </a:rPr>
              <a:t>DATALOADER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: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</a:t>
            </a:r>
            <a:r>
              <a:rPr lang="en-US" altLang="ko-KR" sz="1600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optimizer.zero_grad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()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</a:t>
            </a:r>
            <a:r>
              <a:rPr lang="en-US" altLang="ko-KR" sz="1600" i="1" dirty="0">
                <a:solidFill>
                  <a:srgbClr val="404040"/>
                </a:solidFill>
                <a:latin typeface="+mn-ea"/>
                <a:cs typeface="Arial" pitchFamily="34" charset="0"/>
              </a:rPr>
              <a:t>OUTPUTS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 = model(</a:t>
            </a:r>
            <a:r>
              <a:rPr lang="en-US" altLang="ko-KR" sz="1600" i="1" dirty="0">
                <a:solidFill>
                  <a:srgbClr val="404040"/>
                </a:solidFill>
                <a:latin typeface="+mn-ea"/>
                <a:cs typeface="Arial" pitchFamily="34" charset="0"/>
              </a:rPr>
              <a:t>INPUTS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loss = </a:t>
            </a:r>
            <a:r>
              <a:rPr lang="en-US" altLang="ko-KR" sz="1600" dirty="0">
                <a:solidFill>
                  <a:srgbClr val="1900FF"/>
                </a:solidFill>
                <a:latin typeface="+mn-ea"/>
                <a:cs typeface="Arial" pitchFamily="34" charset="0"/>
              </a:rPr>
              <a:t>LOSS_FUNCTION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(</a:t>
            </a:r>
            <a:r>
              <a:rPr lang="en-US" altLang="ko-KR" sz="1600" i="1" dirty="0">
                <a:solidFill>
                  <a:srgbClr val="404040"/>
                </a:solidFill>
                <a:latin typeface="+mn-ea"/>
                <a:cs typeface="Arial" pitchFamily="34" charset="0"/>
              </a:rPr>
              <a:t>OUTPUT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, </a:t>
            </a:r>
            <a:r>
              <a:rPr lang="en-US" altLang="ko-KR" sz="1600" i="1" dirty="0">
                <a:solidFill>
                  <a:srgbClr val="404040"/>
                </a:solidFill>
                <a:latin typeface="+mn-ea"/>
                <a:cs typeface="Arial" pitchFamily="34" charset="0"/>
              </a:rPr>
              <a:t>REAL_VALUES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</a:t>
            </a:r>
            <a:r>
              <a:rPr lang="en-US" altLang="ko-KR" sz="1600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loss.backward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()</a:t>
            </a:r>
          </a:p>
          <a:p>
            <a:pPr fontAlgn="base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        </a:t>
            </a:r>
            <a:r>
              <a:rPr lang="en-US" altLang="ko-KR" sz="1600" dirty="0" err="1">
                <a:solidFill>
                  <a:srgbClr val="404040"/>
                </a:solidFill>
                <a:latin typeface="+mn-ea"/>
                <a:cs typeface="Arial" pitchFamily="34" charset="0"/>
              </a:rPr>
              <a:t>optimizer.step</a:t>
            </a:r>
            <a:r>
              <a:rPr lang="en-US" altLang="ko-KR" sz="1600" dirty="0">
                <a:solidFill>
                  <a:srgbClr val="404040"/>
                </a:solidFill>
                <a:latin typeface="+mn-ea"/>
                <a:cs typeface="Arial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214899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D1B47-5013-4DB6-BF45-94A29B56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4B0D6-F3EB-475D-9040-392EBCFC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코드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https://github.com/yskim5892/AI_Expert_2022</a:t>
            </a:r>
            <a:r>
              <a:rPr lang="en-US" altLang="ko-KR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47AFD-0274-48D5-8BCD-F1D44908D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267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7523A-4C5D-4291-83BC-2005A781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 for Machine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A27002-0528-45FA-8F0D-485DCD0A4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4176556"/>
            <a:ext cx="11480800" cy="2132763"/>
          </a:xfrm>
        </p:spPr>
        <p:txBody>
          <a:bodyPr/>
          <a:lstStyle/>
          <a:p>
            <a:r>
              <a:rPr lang="en-US" altLang="ko-KR" dirty="0"/>
              <a:t>Python</a:t>
            </a:r>
          </a:p>
          <a:p>
            <a:pPr lvl="1"/>
            <a:r>
              <a:rPr lang="en-US" altLang="ko-KR" dirty="0"/>
              <a:t>ML </a:t>
            </a:r>
            <a:r>
              <a:rPr lang="ko-KR" altLang="en-US" dirty="0"/>
              <a:t>연구 분야에 있어서 대체하기 어려운 프로그래밍 언어</a:t>
            </a:r>
            <a:endParaRPr lang="en-US" altLang="ko-KR" dirty="0"/>
          </a:p>
          <a:p>
            <a:pPr lvl="1"/>
            <a:r>
              <a:rPr lang="en-US" altLang="ko-KR" dirty="0" err="1"/>
              <a:t>Tensorflow</a:t>
            </a:r>
            <a:r>
              <a:rPr lang="en-US" altLang="ko-KR" dirty="0"/>
              <a:t>,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등의 딥러닝 프레임워크</a:t>
            </a:r>
            <a:endParaRPr lang="en-US" altLang="ko-KR" dirty="0"/>
          </a:p>
          <a:p>
            <a:pPr lvl="1"/>
            <a:r>
              <a:rPr lang="en-US" altLang="ko-KR" dirty="0" err="1"/>
              <a:t>Numpy</a:t>
            </a:r>
            <a:r>
              <a:rPr lang="en-US" altLang="ko-KR" dirty="0"/>
              <a:t>, </a:t>
            </a:r>
            <a:r>
              <a:rPr lang="en-US" altLang="ko-KR" dirty="0" err="1"/>
              <a:t>Jupyter</a:t>
            </a:r>
            <a:r>
              <a:rPr lang="en-US" altLang="ko-KR" dirty="0"/>
              <a:t> Notebook, Matplotlib, Pandas, …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0A5173-EEE3-47A8-A799-EE0ABB8EDD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8" name="Picture 4" descr="http://artificialintelligencemania.com/wp-content/uploads/2018/07/blog-post-8-graphic.jpg">
            <a:extLst>
              <a:ext uri="{FF2B5EF4-FFF2-40B4-BE49-F238E27FC236}">
                <a16:creationId xmlns:a16="http://schemas.microsoft.com/office/drawing/2014/main" id="{767198E3-454A-43B9-9E17-9F4E091F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29" y="1305231"/>
            <a:ext cx="3902941" cy="233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593133-2D7F-487F-9225-393E5F4FFBE9}"/>
              </a:ext>
            </a:extLst>
          </p:cNvPr>
          <p:cNvSpPr txBox="1"/>
          <p:nvPr/>
        </p:nvSpPr>
        <p:spPr>
          <a:xfrm>
            <a:off x="1114629" y="3660993"/>
            <a:ext cx="3902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- </a:t>
            </a:r>
            <a:r>
              <a:rPr lang="en-US" altLang="ko-KR" sz="1000" dirty="0">
                <a:hlinkClick r:id="rId3"/>
              </a:rPr>
              <a:t>http://artificialintelligencemania.com/2018/07/02/the-best-programming-language-for-machine-learning/</a:t>
            </a:r>
            <a:endParaRPr lang="ko-KR" altLang="en-US" sz="1000" dirty="0"/>
          </a:p>
        </p:txBody>
      </p:sp>
      <p:pic>
        <p:nvPicPr>
          <p:cNvPr id="1030" name="Picture 6" descr="pytorch tensorflowì ëí ì´ë¯¸ì§ ê²ìê²°ê³¼">
            <a:extLst>
              <a:ext uri="{FF2B5EF4-FFF2-40B4-BE49-F238E27FC236}">
                <a16:creationId xmlns:a16="http://schemas.microsoft.com/office/drawing/2014/main" id="{85B09D39-8BC1-4035-B68C-6C4F9FD3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20" y="764571"/>
            <a:ext cx="3411985" cy="34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ì ëí ì´ë¯¸ì§ ê²ìê²°ê³¼">
            <a:extLst>
              <a:ext uri="{FF2B5EF4-FFF2-40B4-BE49-F238E27FC236}">
                <a16:creationId xmlns:a16="http://schemas.microsoft.com/office/drawing/2014/main" id="{64330401-08EA-4AD4-B004-B1461EC9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331" y="4401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968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06FB8-2293-482E-AEAC-5517B4CA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38346-6F73-4D4A-9313-B4138B95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r>
              <a:rPr lang="ko-KR" altLang="en-US" dirty="0"/>
              <a:t>웹 브라우저에서 파이썬 코드를 작성하고 실행해 볼 수 있는 개발도구</a:t>
            </a:r>
            <a:endParaRPr lang="en-US" altLang="ko-KR" dirty="0"/>
          </a:p>
          <a:p>
            <a:pPr lvl="1"/>
            <a:r>
              <a:rPr lang="ko-KR" altLang="en-US" dirty="0"/>
              <a:t>원격 코딩 가능</a:t>
            </a:r>
            <a:endParaRPr lang="en-US" altLang="ko-KR" dirty="0"/>
          </a:p>
          <a:p>
            <a:pPr lvl="1"/>
            <a:r>
              <a:rPr lang="ko-KR" altLang="en-US" dirty="0"/>
              <a:t>코드 블록 단위로 실행 </a:t>
            </a:r>
            <a:r>
              <a:rPr lang="en-US" altLang="ko-KR" dirty="0"/>
              <a:t>/ </a:t>
            </a:r>
            <a:r>
              <a:rPr lang="ko-KR" altLang="en-US" dirty="0"/>
              <a:t>디버깅</a:t>
            </a:r>
            <a:endParaRPr lang="en-US" altLang="ko-KR" dirty="0"/>
          </a:p>
          <a:p>
            <a:pPr lvl="1"/>
            <a:r>
              <a:rPr lang="en-US" altLang="ko-KR" dirty="0"/>
              <a:t>Text block</a:t>
            </a:r>
            <a:r>
              <a:rPr lang="ko-KR" altLang="en-US" dirty="0"/>
              <a:t>을 이용한 문서화</a:t>
            </a:r>
            <a:endParaRPr lang="en-US" altLang="ko-KR" dirty="0"/>
          </a:p>
          <a:p>
            <a:pPr lvl="1"/>
            <a:r>
              <a:rPr lang="en-US" altLang="ko-KR" dirty="0"/>
              <a:t>Figure plotting </a:t>
            </a:r>
            <a:r>
              <a:rPr lang="ko-KR" altLang="en-US" dirty="0"/>
              <a:t>등 </a:t>
            </a:r>
            <a:r>
              <a:rPr lang="en-US" altLang="ko-KR" dirty="0"/>
              <a:t>GUI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B0F2D-7E17-4BC6-9F66-3679EB5E3B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 descr="computer iconì ëí ì´ë¯¸ì§ ê²ìê²°ê³¼">
            <a:extLst>
              <a:ext uri="{FF2B5EF4-FFF2-40B4-BE49-F238E27FC236}">
                <a16:creationId xmlns:a16="http://schemas.microsoft.com/office/drawing/2014/main" id="{F3A630CB-7F58-469C-974B-997C61AE1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4239837"/>
            <a:ext cx="2213499" cy="221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pu iconì ëí ì´ë¯¸ì§ ê²ìê²°ê³¼">
            <a:extLst>
              <a:ext uri="{FF2B5EF4-FFF2-40B4-BE49-F238E27FC236}">
                <a16:creationId xmlns:a16="http://schemas.microsoft.com/office/drawing/2014/main" id="{2395A677-48F6-4248-9F65-B5F8401A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58" y="31433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upyter notebookì ëí ì´ë¯¸ì§ ê²ìê²°ê³¼">
            <a:extLst>
              <a:ext uri="{FF2B5EF4-FFF2-40B4-BE49-F238E27FC236}">
                <a16:creationId xmlns:a16="http://schemas.microsoft.com/office/drawing/2014/main" id="{46E88112-0438-41DF-A4E0-4CD9104AA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33" y="4733894"/>
            <a:ext cx="544012" cy="63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5E858-0B84-470D-8E32-9C3546226B9F}"/>
              </a:ext>
            </a:extLst>
          </p:cNvPr>
          <p:cNvSpPr txBox="1"/>
          <p:nvPr/>
        </p:nvSpPr>
        <p:spPr>
          <a:xfrm>
            <a:off x="520009" y="62488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147.46.123.123</a:t>
            </a:r>
            <a:endParaRPr lang="ko-KR" altLang="en-US" b="1" dirty="0"/>
          </a:p>
        </p:txBody>
      </p:sp>
      <p:pic>
        <p:nvPicPr>
          <p:cNvPr id="2058" name="Picture 10" descr="internet iconì ëí ì´ë¯¸ì§ ê²ìê²°ê³¼">
            <a:extLst>
              <a:ext uri="{FF2B5EF4-FFF2-40B4-BE49-F238E27FC236}">
                <a16:creationId xmlns:a16="http://schemas.microsoft.com/office/drawing/2014/main" id="{FEA44F61-8412-4B69-ACAA-0185E698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66" y="4095821"/>
            <a:ext cx="1742983" cy="174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9E39FC-CF2F-47C1-B0EC-27EC072EBE28}"/>
              </a:ext>
            </a:extLst>
          </p:cNvPr>
          <p:cNvCxnSpPr>
            <a:cxnSpLocks/>
          </p:cNvCxnSpPr>
          <p:nvPr/>
        </p:nvCxnSpPr>
        <p:spPr>
          <a:xfrm>
            <a:off x="2425009" y="5006482"/>
            <a:ext cx="1783007" cy="0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93868DB-4BA1-4658-BF41-24B623FB6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217" y="3847050"/>
            <a:ext cx="3147751" cy="2240523"/>
          </a:xfrm>
          <a:prstGeom prst="rect">
            <a:avLst/>
          </a:prstGeom>
        </p:spPr>
      </p:pic>
      <p:pic>
        <p:nvPicPr>
          <p:cNvPr id="2064" name="Picture 16" descr="laptop iconì ëí ì´ë¯¸ì§ ê²ìê²°ê³¼">
            <a:extLst>
              <a:ext uri="{FF2B5EF4-FFF2-40B4-BE49-F238E27FC236}">
                <a16:creationId xmlns:a16="http://schemas.microsoft.com/office/drawing/2014/main" id="{1A1AB18B-8928-43CC-BE53-B5AC355C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056" y="4340853"/>
            <a:ext cx="1466272" cy="146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D18C68-50C3-464C-9F9C-E95FF01B69D0}"/>
              </a:ext>
            </a:extLst>
          </p:cNvPr>
          <p:cNvSpPr txBox="1"/>
          <p:nvPr/>
        </p:nvSpPr>
        <p:spPr>
          <a:xfrm>
            <a:off x="9211520" y="3333702"/>
            <a:ext cx="250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147.46.123.123</a:t>
            </a:r>
            <a:r>
              <a:rPr lang="en-US" altLang="ko-KR" dirty="0"/>
              <a:t>:8888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963ECA-DA10-4F80-8D45-B0BBE08D1083}"/>
              </a:ext>
            </a:extLst>
          </p:cNvPr>
          <p:cNvCxnSpPr>
            <a:cxnSpLocks/>
          </p:cNvCxnSpPr>
          <p:nvPr/>
        </p:nvCxnSpPr>
        <p:spPr>
          <a:xfrm>
            <a:off x="5666049" y="5006482"/>
            <a:ext cx="1783007" cy="0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475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64F4D-65F5-46A4-A478-34220D63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89937-6B85-4E72-AACA-28760B044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Colaboratory</a:t>
            </a:r>
            <a:r>
              <a:rPr lang="en-US" altLang="ko-KR" dirty="0"/>
              <a:t> = Google Drive +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</a:p>
          <a:p>
            <a:pPr lvl="1"/>
            <a:r>
              <a:rPr lang="ko-KR" altLang="en-US" dirty="0"/>
              <a:t>구글 계정 전용의 가상 머신</a:t>
            </a:r>
            <a:r>
              <a:rPr lang="en-US" altLang="ko-KR" dirty="0"/>
              <a:t> </a:t>
            </a:r>
            <a:r>
              <a:rPr lang="ko-KR" altLang="en-US" dirty="0"/>
              <a:t>지원 </a:t>
            </a:r>
            <a:r>
              <a:rPr lang="en-US" altLang="ko-KR" dirty="0"/>
              <a:t>– </a:t>
            </a:r>
            <a:r>
              <a:rPr lang="en-US" altLang="ko-KR" b="1" dirty="0"/>
              <a:t>GPU </a:t>
            </a:r>
            <a:r>
              <a:rPr lang="ko-KR" altLang="en-US" b="1" dirty="0"/>
              <a:t>포함</a:t>
            </a:r>
            <a:endParaRPr lang="en-US" altLang="ko-KR" b="1" dirty="0"/>
          </a:p>
          <a:p>
            <a:pPr lvl="1"/>
            <a:r>
              <a:rPr lang="en-US" altLang="ko-KR" dirty="0"/>
              <a:t>Google drive </a:t>
            </a:r>
            <a:r>
              <a:rPr lang="ko-KR" altLang="en-US" dirty="0"/>
              <a:t>문서와 같이 링크만으로 접근 </a:t>
            </a:r>
            <a:r>
              <a:rPr lang="en-US" altLang="ko-KR" dirty="0"/>
              <a:t>/ </a:t>
            </a:r>
            <a:r>
              <a:rPr lang="ko-KR" altLang="en-US" dirty="0"/>
              <a:t>협업 가능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약간의 딜레이 존재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F55EC-11AF-49B2-9398-6EA76D93E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 descr="computer iconì ëí ì´ë¯¸ì§ ê²ìê²°ê³¼">
            <a:extLst>
              <a:ext uri="{FF2B5EF4-FFF2-40B4-BE49-F238E27FC236}">
                <a16:creationId xmlns:a16="http://schemas.microsoft.com/office/drawing/2014/main" id="{1DAE6C82-74D0-4EB6-9187-AA65FC3F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4239837"/>
            <a:ext cx="2213499" cy="221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105CEC-24F9-4500-933A-91C8325937B1}"/>
              </a:ext>
            </a:extLst>
          </p:cNvPr>
          <p:cNvSpPr txBox="1"/>
          <p:nvPr/>
        </p:nvSpPr>
        <p:spPr>
          <a:xfrm>
            <a:off x="520009" y="62488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Google server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04FFD9-2DAE-4E1D-A9BE-107DF2CC6BA0}"/>
              </a:ext>
            </a:extLst>
          </p:cNvPr>
          <p:cNvCxnSpPr>
            <a:cxnSpLocks/>
          </p:cNvCxnSpPr>
          <p:nvPr/>
        </p:nvCxnSpPr>
        <p:spPr>
          <a:xfrm>
            <a:off x="2425009" y="5006482"/>
            <a:ext cx="1783007" cy="0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16" descr="laptop iconì ëí ì´ë¯¸ì§ ê²ìê²°ê³¼">
            <a:extLst>
              <a:ext uri="{FF2B5EF4-FFF2-40B4-BE49-F238E27FC236}">
                <a16:creationId xmlns:a16="http://schemas.microsoft.com/office/drawing/2014/main" id="{3EBDD3BA-2F86-4CB3-98C1-5E8D31056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056" y="4340853"/>
            <a:ext cx="1466272" cy="146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249FDF-18F7-464A-99A3-E342403CB855}"/>
              </a:ext>
            </a:extLst>
          </p:cNvPr>
          <p:cNvCxnSpPr>
            <a:cxnSpLocks/>
          </p:cNvCxnSpPr>
          <p:nvPr/>
        </p:nvCxnSpPr>
        <p:spPr>
          <a:xfrm>
            <a:off x="5666049" y="5006482"/>
            <a:ext cx="1783007" cy="0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gpu iconì ëí ì´ë¯¸ì§ ê²ìê²°ê³¼">
            <a:extLst>
              <a:ext uri="{FF2B5EF4-FFF2-40B4-BE49-F238E27FC236}">
                <a16:creationId xmlns:a16="http://schemas.microsoft.com/office/drawing/2014/main" id="{E273C61D-6AAC-4945-A221-A1134CF4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58" y="31433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oogle colabì ëí ì´ë¯¸ì§ ê²ìê²°ê³¼">
            <a:extLst>
              <a:ext uri="{FF2B5EF4-FFF2-40B4-BE49-F238E27FC236}">
                <a16:creationId xmlns:a16="http://schemas.microsoft.com/office/drawing/2014/main" id="{95A4E68E-4DAD-4C54-B7C6-D864DDB7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34" y="4543399"/>
            <a:ext cx="1025667" cy="10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 driveì ëí ì´ë¯¸ì§ ê²ìê²°ê³¼">
            <a:extLst>
              <a:ext uri="{FF2B5EF4-FFF2-40B4-BE49-F238E27FC236}">
                <a16:creationId xmlns:a16="http://schemas.microsoft.com/office/drawing/2014/main" id="{5C83A40F-3C05-4B33-A1D1-6E62BD65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2000" y1="20000" x2="6500" y2="20000"/>
                        <a14:backgroundMark x1="49000" y1="54000" x2="49000" y2="54000"/>
                        <a14:backgroundMark x1="84500" y1="15000" x2="95000" y2="25500"/>
                        <a14:backgroundMark x1="12000" y1="98000" x2="1000" y2="9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14" y="5186835"/>
            <a:ext cx="853530" cy="85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colabì ëí ì´ë¯¸ì§ ê²ìê²°ê³¼">
            <a:extLst>
              <a:ext uri="{FF2B5EF4-FFF2-40B4-BE49-F238E27FC236}">
                <a16:creationId xmlns:a16="http://schemas.microsoft.com/office/drawing/2014/main" id="{7ED5F61E-F04E-4E11-B987-DABF18C5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024" y="4187904"/>
            <a:ext cx="3178273" cy="172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nternet iconì ëí ì´ë¯¸ì§ ê²ìê²°ê³¼">
            <a:extLst>
              <a:ext uri="{FF2B5EF4-FFF2-40B4-BE49-F238E27FC236}">
                <a16:creationId xmlns:a16="http://schemas.microsoft.com/office/drawing/2014/main" id="{E4FD3A06-4E27-4CA4-B5DB-36AE7AA7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66" y="4095821"/>
            <a:ext cx="1742983" cy="174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622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C5C6F-AF67-46EA-B766-0EE7FF74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 -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B4205-09BE-432B-9444-FB09E5813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개인 구글 계정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Colab</a:t>
            </a:r>
            <a:r>
              <a:rPr lang="ko-KR" altLang="en-US" dirty="0"/>
              <a:t>과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 사용 방법은 유사한 부분이 많음</a:t>
            </a:r>
            <a:endParaRPr lang="en-US" altLang="ko-KR" dirty="0"/>
          </a:p>
          <a:p>
            <a:pPr lvl="1"/>
            <a:r>
              <a:rPr lang="ko-KR" altLang="en-US" dirty="0"/>
              <a:t>실습 수업에서는 </a:t>
            </a:r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위주로 설명</a:t>
            </a:r>
            <a:endParaRPr lang="en-US" altLang="ko-KR" dirty="0"/>
          </a:p>
          <a:p>
            <a:pPr lvl="2"/>
            <a:r>
              <a:rPr lang="ko-KR" altLang="en-US" dirty="0"/>
              <a:t>로컬에서 작업 시 패키지 설치과정 필요</a:t>
            </a:r>
            <a:endParaRPr lang="en-US" altLang="ko-KR" dirty="0"/>
          </a:p>
          <a:p>
            <a:pPr lvl="2"/>
            <a:r>
              <a:rPr lang="en-US" altLang="ko-KR" dirty="0" err="1"/>
              <a:t>Colab</a:t>
            </a:r>
            <a:r>
              <a:rPr lang="ko-KR" altLang="en-US" dirty="0"/>
              <a:t>의 경우 </a:t>
            </a:r>
            <a:r>
              <a:rPr lang="ko-KR" altLang="en-US" dirty="0" err="1"/>
              <a:t>머신러닝에</a:t>
            </a:r>
            <a:r>
              <a:rPr lang="ko-KR" altLang="en-US" dirty="0"/>
              <a:t> 요구되는 패키지 다수가 미리 설치되어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GPU</a:t>
            </a:r>
            <a:r>
              <a:rPr lang="ko-KR" altLang="en-US" dirty="0"/>
              <a:t>가 내장된 서버를 사용할 수 있을 시 로컬에서 </a:t>
            </a:r>
            <a:r>
              <a:rPr lang="en-US" altLang="ko-KR" dirty="0" err="1"/>
              <a:t>Jupyter</a:t>
            </a:r>
            <a:r>
              <a:rPr lang="ko-KR" altLang="en-US" dirty="0"/>
              <a:t> </a:t>
            </a:r>
            <a:r>
              <a:rPr lang="en-US" altLang="ko-KR" dirty="0"/>
              <a:t>Notebook </a:t>
            </a:r>
            <a:r>
              <a:rPr lang="ko-KR" altLang="en-US" dirty="0"/>
              <a:t>사용이 더 편함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8FB98E-0B3F-4EC8-A651-D2D310D697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523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2A9F2-BA52-457F-A62A-314B94A2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 -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559D0-1517-4894-82A8-D5F7C234B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생성</a:t>
            </a:r>
            <a:r>
              <a:rPr lang="en-US" altLang="ko-KR" dirty="0"/>
              <a:t>/</a:t>
            </a:r>
            <a:r>
              <a:rPr lang="ko-KR" altLang="en-US" dirty="0"/>
              <a:t>접근 방법</a:t>
            </a:r>
            <a:endParaRPr lang="en-US" altLang="ko-KR" dirty="0"/>
          </a:p>
          <a:p>
            <a:pPr lvl="1"/>
            <a:r>
              <a:rPr lang="ko-KR" altLang="en-US" dirty="0"/>
              <a:t>개인 구글 계정으로 접속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https://colab.research.google.com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1"/>
            <a:r>
              <a:rPr lang="en-US" altLang="ko-KR" dirty="0"/>
              <a:t>GOOGLE </a:t>
            </a:r>
            <a:r>
              <a:rPr lang="ko-KR" altLang="en-US" dirty="0"/>
              <a:t>드라이브 탭 이동</a:t>
            </a:r>
            <a:endParaRPr lang="en-US" altLang="ko-KR" dirty="0"/>
          </a:p>
          <a:p>
            <a:pPr lvl="1"/>
            <a:r>
              <a:rPr lang="ko-KR" altLang="en-US" dirty="0"/>
              <a:t>새 </a:t>
            </a:r>
            <a:r>
              <a:rPr lang="en-US" altLang="ko-KR" dirty="0"/>
              <a:t>PYTHON </a:t>
            </a:r>
            <a:r>
              <a:rPr lang="ko-KR" altLang="en-US" dirty="0"/>
              <a:t>노트 선택</a:t>
            </a:r>
            <a:endParaRPr lang="en-US" altLang="ko-KR" dirty="0"/>
          </a:p>
          <a:p>
            <a:pPr lvl="2"/>
            <a:r>
              <a:rPr lang="ko-KR" altLang="en-US" dirty="0"/>
              <a:t>실습은 </a:t>
            </a:r>
            <a:r>
              <a:rPr lang="en-US" altLang="ko-KR" dirty="0"/>
              <a:t>python3</a:t>
            </a:r>
            <a:r>
              <a:rPr lang="ko-KR" altLang="en-US" dirty="0"/>
              <a:t>로 진행할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878D62-F014-4847-A3D3-EB2111D802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2A874-F2FA-4541-86ED-32EE06599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43" y="2880624"/>
            <a:ext cx="5025765" cy="37167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09197C-EB20-4460-BD9E-2DD77E01D8BE}"/>
              </a:ext>
            </a:extLst>
          </p:cNvPr>
          <p:cNvSpPr/>
          <p:nvPr/>
        </p:nvSpPr>
        <p:spPr bwMode="auto">
          <a:xfrm>
            <a:off x="8327254" y="2880624"/>
            <a:ext cx="1340529" cy="386359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664680-CD73-46F4-B67A-4A947369D2CD}"/>
              </a:ext>
            </a:extLst>
          </p:cNvPr>
          <p:cNvSpPr/>
          <p:nvPr/>
        </p:nvSpPr>
        <p:spPr bwMode="auto">
          <a:xfrm>
            <a:off x="9944263" y="6066977"/>
            <a:ext cx="868739" cy="53037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endParaRPr lang="ko-KR" altLang="en-US" sz="1400" dirty="0" err="1">
              <a:solidFill>
                <a:srgbClr val="404040"/>
              </a:solidFill>
              <a:latin typeface="Arial Rounded MT Bold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75C1CD-10C8-45E8-86EC-FEA10D9EB845}"/>
              </a:ext>
            </a:extLst>
          </p:cNvPr>
          <p:cNvSpPr/>
          <p:nvPr/>
        </p:nvSpPr>
        <p:spPr bwMode="auto">
          <a:xfrm>
            <a:off x="8893243" y="5731685"/>
            <a:ext cx="949911" cy="3352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  <p:txBody>
          <a:bodyPr lIns="0" tIns="0" rIns="0" bIns="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rPr>
              <a:t>버전 선택</a:t>
            </a:r>
          </a:p>
        </p:txBody>
      </p:sp>
    </p:spTree>
    <p:extLst>
      <p:ext uri="{BB962C8B-B14F-4D97-AF65-F5344CB8AC3E}">
        <p14:creationId xmlns:p14="http://schemas.microsoft.com/office/powerpoint/2010/main" val="396896796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13495-1917-4A19-B553-90C8DDB47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436840"/>
          </a:xfrm>
        </p:spPr>
        <p:txBody>
          <a:bodyPr>
            <a:normAutofit/>
          </a:bodyPr>
          <a:lstStyle/>
          <a:p>
            <a:r>
              <a:rPr lang="ko-KR" altLang="en-US" dirty="0"/>
              <a:t>파일 이름 변경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Code cell, Text cell</a:t>
            </a:r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ipynb</a:t>
            </a:r>
            <a:r>
              <a:rPr lang="en-US" altLang="ko-KR" dirty="0"/>
              <a:t> </a:t>
            </a:r>
            <a:r>
              <a:rPr lang="ko-KR" altLang="en-US" dirty="0"/>
              <a:t>파일은 </a:t>
            </a:r>
            <a:r>
              <a:rPr lang="en-US" altLang="ko-KR" dirty="0"/>
              <a:t>code cell</a:t>
            </a:r>
            <a:r>
              <a:rPr lang="ko-KR" altLang="en-US" dirty="0"/>
              <a:t>과 </a:t>
            </a:r>
            <a:r>
              <a:rPr lang="en-US" altLang="ko-KR" dirty="0"/>
              <a:t>text cell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r>
              <a:rPr lang="ko-KR" altLang="en-US" dirty="0"/>
              <a:t>각 셀 하단에 마우스를 대거나</a:t>
            </a:r>
            <a:r>
              <a:rPr lang="en-US" altLang="ko-KR" dirty="0"/>
              <a:t>, </a:t>
            </a:r>
            <a:r>
              <a:rPr lang="ko-KR" altLang="en-US" dirty="0"/>
              <a:t>화면 </a:t>
            </a:r>
            <a:r>
              <a:rPr lang="ko-KR" altLang="en-US" dirty="0" err="1"/>
              <a:t>좌상단</a:t>
            </a:r>
            <a:r>
              <a:rPr lang="ko-KR" altLang="en-US" dirty="0"/>
              <a:t> 버튼으로 셀 추가 가능</a:t>
            </a:r>
            <a:endParaRPr lang="en-US" altLang="ko-KR" dirty="0"/>
          </a:p>
          <a:p>
            <a:pPr lvl="1"/>
            <a:r>
              <a:rPr lang="ko-KR" altLang="en-US" dirty="0"/>
              <a:t>셀 선택</a:t>
            </a:r>
            <a:r>
              <a:rPr lang="en-US" altLang="ko-KR" dirty="0"/>
              <a:t>(</a:t>
            </a:r>
            <a:r>
              <a:rPr lang="ko-KR" altLang="en-US" dirty="0"/>
              <a:t>마우스</a:t>
            </a:r>
            <a:r>
              <a:rPr lang="en-US" altLang="ko-KR" dirty="0"/>
              <a:t>)</a:t>
            </a:r>
            <a:r>
              <a:rPr lang="ko-KR" altLang="en-US" dirty="0"/>
              <a:t> 후</a:t>
            </a:r>
            <a:r>
              <a:rPr lang="en-US" altLang="ko-KR" dirty="0"/>
              <a:t> </a:t>
            </a:r>
            <a:r>
              <a:rPr lang="ko-KR" altLang="en-US" dirty="0"/>
              <a:t>셀 </a:t>
            </a:r>
            <a:r>
              <a:rPr lang="ko-KR" altLang="en-US" dirty="0" err="1"/>
              <a:t>우상단</a:t>
            </a:r>
            <a:r>
              <a:rPr lang="ko-KR" altLang="en-US" dirty="0"/>
              <a:t> 삭제버튼으로 셀 삭제 가능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63B025-BD91-4DFA-90EC-FB9558EE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 - </a:t>
            </a:r>
            <a:r>
              <a:rPr lang="ko-KR" altLang="en-US" dirty="0"/>
              <a:t>사용법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A2D96-1B06-4BE1-872F-F92D0E694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053A66-26EF-4F09-8D39-037409FE8707}"/>
              </a:ext>
            </a:extLst>
          </p:cNvPr>
          <p:cNvGrpSpPr/>
          <p:nvPr/>
        </p:nvGrpSpPr>
        <p:grpSpPr>
          <a:xfrm>
            <a:off x="736659" y="1819263"/>
            <a:ext cx="6580511" cy="2859270"/>
            <a:chOff x="718903" y="1677219"/>
            <a:chExt cx="7234325" cy="314335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CFA7AE1-7202-48D6-B40B-F1C76CC9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903" y="1732286"/>
              <a:ext cx="6114276" cy="308828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E0C36C-E09B-4443-A185-CE4081CDBE20}"/>
                </a:ext>
              </a:extLst>
            </p:cNvPr>
            <p:cNvSpPr/>
            <p:nvPr/>
          </p:nvSpPr>
          <p:spPr bwMode="auto">
            <a:xfrm>
              <a:off x="1312459" y="1732286"/>
              <a:ext cx="833228" cy="2295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 lnSpcReduction="10000"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endParaRPr lang="ko-KR" altLang="en-US" sz="140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9DAAB9-7AE7-4980-A4E8-D5CFBC4DE8E4}"/>
                </a:ext>
              </a:extLst>
            </p:cNvPr>
            <p:cNvSpPr/>
            <p:nvPr/>
          </p:nvSpPr>
          <p:spPr bwMode="auto">
            <a:xfrm>
              <a:off x="889041" y="2603217"/>
              <a:ext cx="5944138" cy="796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endParaRPr lang="ko-KR" altLang="en-US" sz="140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5E7B86-5E85-40E0-8EA6-6A9EF0475E67}"/>
                </a:ext>
              </a:extLst>
            </p:cNvPr>
            <p:cNvSpPr/>
            <p:nvPr/>
          </p:nvSpPr>
          <p:spPr bwMode="auto">
            <a:xfrm>
              <a:off x="889041" y="3458144"/>
              <a:ext cx="5944138" cy="8235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endParaRPr lang="ko-KR" altLang="en-US" sz="140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836B16-4C45-4130-B439-1178D794F355}"/>
                </a:ext>
              </a:extLst>
            </p:cNvPr>
            <p:cNvSpPr/>
            <p:nvPr/>
          </p:nvSpPr>
          <p:spPr bwMode="auto">
            <a:xfrm>
              <a:off x="7003317" y="2683116"/>
              <a:ext cx="949911" cy="3352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404040"/>
                  </a:solidFill>
                  <a:latin typeface="Arial Rounded MT Bold" pitchFamily="34" charset="0"/>
                  <a:ea typeface="맑은 고딕" pitchFamily="50" charset="-127"/>
                  <a:cs typeface="Arial" pitchFamily="34" charset="0"/>
                </a:rPr>
                <a:t>Text cell</a:t>
              </a:r>
              <a:endParaRPr lang="ko-KR" altLang="en-US" sz="140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2CF1835-967B-40A0-B187-F40A7347B863}"/>
                </a:ext>
              </a:extLst>
            </p:cNvPr>
            <p:cNvSpPr/>
            <p:nvPr/>
          </p:nvSpPr>
          <p:spPr bwMode="auto">
            <a:xfrm>
              <a:off x="7003317" y="3605655"/>
              <a:ext cx="949911" cy="3352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404040"/>
                  </a:solidFill>
                  <a:latin typeface="Arial Rounded MT Bold" pitchFamily="34" charset="0"/>
                  <a:ea typeface="맑은 고딕" pitchFamily="50" charset="-127"/>
                  <a:cs typeface="Arial" pitchFamily="34" charset="0"/>
                </a:rPr>
                <a:t>Code cell</a:t>
              </a:r>
              <a:endParaRPr lang="ko-KR" altLang="en-US" sz="140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A7B4D54-9B3F-4799-9676-9C5E22A0CEF2}"/>
                </a:ext>
              </a:extLst>
            </p:cNvPr>
            <p:cNvSpPr/>
            <p:nvPr/>
          </p:nvSpPr>
          <p:spPr bwMode="auto">
            <a:xfrm>
              <a:off x="1837223" y="2117177"/>
              <a:ext cx="949911" cy="3352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r>
                <a:rPr lang="ko-KR" altLang="en-US" sz="1400" dirty="0">
                  <a:solidFill>
                    <a:srgbClr val="404040"/>
                  </a:solidFill>
                  <a:latin typeface="Arial Rounded MT Bold" pitchFamily="34" charset="0"/>
                  <a:ea typeface="맑은 고딕" pitchFamily="50" charset="-127"/>
                  <a:cs typeface="Arial" pitchFamily="34" charset="0"/>
                </a:rPr>
                <a:t>셀 추가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7A76AD-70A6-4F69-BF39-5963BFBBABDC}"/>
                </a:ext>
              </a:extLst>
            </p:cNvPr>
            <p:cNvSpPr/>
            <p:nvPr/>
          </p:nvSpPr>
          <p:spPr bwMode="auto">
            <a:xfrm>
              <a:off x="807373" y="2105810"/>
              <a:ext cx="949911" cy="2295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 lnSpcReduction="10000"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endParaRPr lang="ko-KR" altLang="en-US" sz="140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66069-1245-44DE-B107-4268C9D178C1}"/>
                </a:ext>
              </a:extLst>
            </p:cNvPr>
            <p:cNvSpPr/>
            <p:nvPr/>
          </p:nvSpPr>
          <p:spPr bwMode="auto">
            <a:xfrm>
              <a:off x="2371801" y="1677219"/>
              <a:ext cx="949911" cy="3352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r>
                <a:rPr lang="ko-KR" altLang="en-US" sz="1400" dirty="0">
                  <a:solidFill>
                    <a:srgbClr val="404040"/>
                  </a:solidFill>
                  <a:latin typeface="Arial Rounded MT Bold" pitchFamily="34" charset="0"/>
                  <a:ea typeface="맑은 고딕" pitchFamily="50" charset="-127"/>
                  <a:cs typeface="Arial" pitchFamily="34" charset="0"/>
                </a:rPr>
                <a:t>이름 변경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1FBFEA-CD78-4B54-8B1D-112F1CA9F1E1}"/>
                </a:ext>
              </a:extLst>
            </p:cNvPr>
            <p:cNvSpPr/>
            <p:nvPr/>
          </p:nvSpPr>
          <p:spPr bwMode="auto">
            <a:xfrm>
              <a:off x="5237330" y="4372456"/>
              <a:ext cx="1145714" cy="2968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endParaRPr lang="ko-KR" altLang="en-US" sz="1400" dirty="0" err="1">
                <a:solidFill>
                  <a:srgbClr val="404040"/>
                </a:solidFill>
                <a:latin typeface="Arial Rounded MT Bold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18B768-080A-469A-8070-799765F7484A}"/>
                </a:ext>
              </a:extLst>
            </p:cNvPr>
            <p:cNvSpPr/>
            <p:nvPr/>
          </p:nvSpPr>
          <p:spPr bwMode="auto">
            <a:xfrm>
              <a:off x="6528361" y="4446985"/>
              <a:ext cx="949911" cy="3352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  <p:txBody>
            <a:bodyPr lIns="0" tIns="0" rIns="0" bIns="0" rtlCol="0" anchor="ctr">
              <a:norm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ts val="600"/>
                </a:spcAft>
              </a:pPr>
              <a:r>
                <a:rPr lang="ko-KR" altLang="en-US" sz="1400" dirty="0">
                  <a:solidFill>
                    <a:srgbClr val="404040"/>
                  </a:solidFill>
                  <a:latin typeface="Arial Rounded MT Bold" pitchFamily="34" charset="0"/>
                  <a:ea typeface="맑은 고딕" pitchFamily="50" charset="-127"/>
                  <a:cs typeface="Arial" pitchFamily="34" charset="0"/>
                </a:rPr>
                <a:t>셀 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9924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t" id="{80E987BB-C28B-4653-B373-628BAF32D691}" vid="{663B2C82-A4D7-4907-B96B-9721AB1598C1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GF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I">
  <a:themeElements>
    <a:clrScheme name="">
      <a:dk1>
        <a:srgbClr val="000000"/>
      </a:dk1>
      <a:lt1>
        <a:srgbClr val="EAEAE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3F3F3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연구소2004">
      <a:majorFont>
        <a:latin typeface="HY헤드라인M"/>
        <a:ea typeface="HY헤드라인M"/>
        <a:cs typeface=""/>
      </a:majorFont>
      <a:minorFont>
        <a:latin typeface="Book Antiqu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연구소2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 w="28575">
          <a:solidFill>
            <a:srgbClr val="FF0000"/>
          </a:solidFill>
        </a:ln>
      </a:spPr>
      <a:bodyPr wrap="square" lIns="108000" rIns="108000" rtlCol="0" anchor="t">
        <a:noAutofit/>
      </a:bodyPr>
      <a:lstStyle>
        <a:defPPr marL="180975" indent="-180975" latinLnBrk="0">
          <a:buFont typeface="Arial" panose="020B0604020202020204" pitchFamily="34" charset="0"/>
          <a:buChar char="•"/>
          <a:defRPr b="1" dirty="0" err="1" smtClean="0">
            <a:latin typeface="맑은 고딕" pitchFamily="50" charset="-127"/>
            <a:ea typeface="맑은 고딕" pitchFamily="50" charset="-127"/>
          </a:defRPr>
        </a:defPPr>
      </a:lstStyle>
    </a:sp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2">
  <a:themeElements>
    <a:clrScheme name="Custom 23">
      <a:dk1>
        <a:sysClr val="windowText" lastClr="000000"/>
      </a:dk1>
      <a:lt1>
        <a:srgbClr val="FFFFFF"/>
      </a:lt1>
      <a:dk2>
        <a:srgbClr val="7DA100"/>
      </a:dk2>
      <a:lt2>
        <a:srgbClr val="FBE5B4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808000"/>
      </a:accent5>
      <a:accent6>
        <a:srgbClr val="BF7B1B"/>
      </a:accent6>
      <a:hlink>
        <a:srgbClr val="99350B"/>
      </a:hlink>
      <a:folHlink>
        <a:srgbClr val="785140"/>
      </a:folHlink>
    </a:clrScheme>
    <a:fontScheme name="1_board 2-14-08 ops revi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38100">
          <a:solidFill>
            <a:schemeClr val="tx2"/>
          </a:solidFill>
          <a:round/>
          <a:headEnd/>
          <a:tailEnd/>
        </a:ln>
        <a:effectLst>
          <a:outerShdw dist="38100" dir="2700000" rotWithShape="0">
            <a:srgbClr val="808080">
              <a:alpha val="42999"/>
            </a:srgbClr>
          </a:outerShdw>
        </a:effectLst>
      </a:spPr>
      <a:bodyPr lIns="0" tIns="0" rIns="0" bIns="0" rtlCol="0" anchor="ctr">
        <a:normAutofit/>
      </a:bodyPr>
      <a:lstStyle>
        <a:defPPr algn="ctr" fontAlgn="base" latinLnBrk="0">
          <a:spcBef>
            <a:spcPct val="0"/>
          </a:spcBef>
          <a:spcAft>
            <a:spcPts val="600"/>
          </a:spcAft>
          <a:defRPr sz="1400" dirty="0" err="1" smtClean="0">
            <a:solidFill>
              <a:srgbClr val="404040"/>
            </a:solidFill>
            <a:latin typeface="Arial Rounded MT Bold" pitchFamily="34" charset="0"/>
            <a:ea typeface="맑은 고딕" pitchFamily="50" charset="-127"/>
            <a:cs typeface="Arial" pitchFamily="34" charset="0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board 2-14-08 ops review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1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2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3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4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99C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6">
        <a:dk1>
          <a:srgbClr val="000000"/>
        </a:dk1>
        <a:lt1>
          <a:srgbClr val="FFFFFF"/>
        </a:lt1>
        <a:dk2>
          <a:srgbClr val="2D88B5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2" id="{B2ECE433-E4F8-4129-99D0-4E66960E6DAA}" vid="{4593240A-3A26-4FA8-9A31-151FB7187F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</Template>
  <TotalTime>4701</TotalTime>
  <Words>1469</Words>
  <Application>Microsoft Office PowerPoint</Application>
  <PresentationFormat>와이드스크린</PresentationFormat>
  <Paragraphs>329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35</vt:i4>
      </vt:variant>
    </vt:vector>
  </HeadingPairs>
  <TitlesOfParts>
    <vt:vector size="55" baseType="lpstr">
      <vt:lpstr>HY견고딕</vt:lpstr>
      <vt:lpstr>HY헤드라인M</vt:lpstr>
      <vt:lpstr>굴림</vt:lpstr>
      <vt:lpstr>맑은 고딕</vt:lpstr>
      <vt:lpstr>Arial</vt:lpstr>
      <vt:lpstr>Arial Rounded MT Bold</vt:lpstr>
      <vt:lpstr>Book Antiqua</vt:lpstr>
      <vt:lpstr>Cambria Math</vt:lpstr>
      <vt:lpstr>Times New Roman</vt:lpstr>
      <vt:lpstr>Verdana</vt:lpstr>
      <vt:lpstr>Wingdings</vt:lpstr>
      <vt:lpstr>tt</vt:lpstr>
      <vt:lpstr>1_GF서식</vt:lpstr>
      <vt:lpstr>Office 테마</vt:lpstr>
      <vt:lpstr>1_Office 테마</vt:lpstr>
      <vt:lpstr>2_Office 테마</vt:lpstr>
      <vt:lpstr>4_Office 테마</vt:lpstr>
      <vt:lpstr>BI</vt:lpstr>
      <vt:lpstr>6_Office 테마</vt:lpstr>
      <vt:lpstr>t2</vt:lpstr>
      <vt:lpstr>Lab 1: Basic Frameworks    &lt;삼성 AI전문가 교육과정&gt; 실습 서울대학교 바이오지능 연구실 (장병탁 교수) 최원석, 김윤성 2022.06.09</vt:lpstr>
      <vt:lpstr>Contents</vt:lpstr>
      <vt:lpstr>Google Colab 사용법</vt:lpstr>
      <vt:lpstr>Programming language for Machine Learning</vt:lpstr>
      <vt:lpstr>Jupyter Notebook?</vt:lpstr>
      <vt:lpstr>Google Colab?</vt:lpstr>
      <vt:lpstr>Google Colab - 사용법</vt:lpstr>
      <vt:lpstr>Google Colab - 사용법</vt:lpstr>
      <vt:lpstr>Google Colab - 사용법</vt:lpstr>
      <vt:lpstr>Google Colab - 사용법</vt:lpstr>
      <vt:lpstr>Google Colab - 사용법</vt:lpstr>
      <vt:lpstr>Google Colab - 사용법</vt:lpstr>
      <vt:lpstr>Google Colab - 사용법</vt:lpstr>
      <vt:lpstr>Google Colab - 사용법</vt:lpstr>
      <vt:lpstr>Google Colab - 사용법</vt:lpstr>
      <vt:lpstr>Google Colab - 사용법</vt:lpstr>
      <vt:lpstr>Google Colab - tips</vt:lpstr>
      <vt:lpstr>Numpy, Pytorch tensor</vt:lpstr>
      <vt:lpstr>Machine Learning</vt:lpstr>
      <vt:lpstr>Machine Learning</vt:lpstr>
      <vt:lpstr>Machine Learning</vt:lpstr>
      <vt:lpstr>Numpy</vt:lpstr>
      <vt:lpstr>Numpy array</vt:lpstr>
      <vt:lpstr>Pytorch basics</vt:lpstr>
      <vt:lpstr>Machine Learning Frameworks</vt:lpstr>
      <vt:lpstr>PyTorch vs Tensorflow - Paradigm</vt:lpstr>
      <vt:lpstr>PyTorch vs Tensorflow - Graph</vt:lpstr>
      <vt:lpstr>PyTorch vs Tensorflow - Documentation</vt:lpstr>
      <vt:lpstr>PyTorch vs Tensorflow - Trends</vt:lpstr>
      <vt:lpstr>Pytorch basics</vt:lpstr>
      <vt:lpstr>Pytorch basics</vt:lpstr>
      <vt:lpstr>Pytorch basics</vt:lpstr>
      <vt:lpstr>Pytorch basics</vt:lpstr>
      <vt:lpstr>Pytorch basics</vt:lpstr>
      <vt:lpstr>Codes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</dc:creator>
  <cp:lastModifiedBy>원석</cp:lastModifiedBy>
  <cp:revision>316</cp:revision>
  <cp:lastPrinted>2017-08-21T06:06:43Z</cp:lastPrinted>
  <dcterms:created xsi:type="dcterms:W3CDTF">2015-02-23T05:17:01Z</dcterms:created>
  <dcterms:modified xsi:type="dcterms:W3CDTF">2022-06-05T14:17:42Z</dcterms:modified>
</cp:coreProperties>
</file>